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8"/>
  </p:handoutMasterIdLst>
  <p:sldIdLst>
    <p:sldId id="256" r:id="rId3"/>
    <p:sldId id="281"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80" r:id="rId23"/>
    <p:sldId id="275" r:id="rId24"/>
    <p:sldId id="276" r:id="rId25"/>
    <p:sldId id="282" r:id="rId26"/>
    <p:sldId id="283" r:id="rId27"/>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horzBarState="maximized">
    <p:restoredLeft sz="17111"/>
    <p:restoredTop sz="94660"/>
  </p:normalViewPr>
  <p:slideViewPr>
    <p:cSldViewPr showGuides="1">
      <p:cViewPr varScale="1">
        <p:scale>
          <a:sx n="66" d="100"/>
          <a:sy n="66" d="100"/>
        </p:scale>
        <p:origin x="572" y="40"/>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891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915"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916"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917"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eaLnBrk="1" hangingPunct="1">
              <a:buNone/>
            </a:pPr>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927100"/>
            <a:ext cx="8991600" cy="4495800"/>
            <a:chOff x="0" y="584"/>
            <a:chExt cx="5664" cy="2832"/>
          </a:xfrm>
        </p:grpSpPr>
        <p:sp>
          <p:nvSpPr>
            <p:cNvPr id="3" name="AutoShape 3"/>
            <p:cNvSpPr>
              <a:spLocks noChangeArrowheads="1"/>
            </p:cNvSpPr>
            <p:nvPr/>
          </p:nvSpPr>
          <p:spPr bwMode="auto">
            <a:xfrm>
              <a:off x="432" y="1304"/>
              <a:ext cx="4656" cy="2112"/>
            </a:xfrm>
            <a:prstGeom prst="roundRect">
              <a:avLst>
                <a:gd name="adj" fmla="val 16667"/>
              </a:avLst>
            </a:prstGeom>
            <a:noFill/>
            <a:ln w="50800">
              <a:solidFill>
                <a:schemeClr val="bg2"/>
              </a:solidFill>
              <a:rou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Rectangle 4"/>
            <p:cNvSpPr>
              <a:spLocks noChangeArrowheads="1"/>
            </p:cNvSpPr>
            <p:nvPr/>
          </p:nvSpPr>
          <p:spPr bwMode="blackWhite">
            <a:xfrm>
              <a:off x="144" y="584"/>
              <a:ext cx="4512" cy="624"/>
            </a:xfrm>
            <a:prstGeom prst="rect">
              <a:avLst/>
            </a:prstGeom>
            <a:solidFill>
              <a:schemeClr val="bg1"/>
            </a:solid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8" name="AutoShape 5"/>
            <p:cNvSpPr/>
            <p:nvPr userDrawn="1"/>
          </p:nvSpPr>
          <p:spPr>
            <a:xfrm>
              <a:off x="0" y="872"/>
              <a:ext cx="5664" cy="1152"/>
            </a:xfrm>
            <a:custGeom>
              <a:avLst/>
              <a:gdLst>
                <a:gd name="txL" fmla="*/ 0 w 4917"/>
                <a:gd name="txT" fmla="*/ 0 h 1000"/>
                <a:gd name="txR" fmla="*/ 2459 w 4917"/>
                <a:gd name="txB" fmla="*/ 1000 h 1000"/>
              </a:gdLst>
              <a:ahLst/>
              <a:cxnLst>
                <a:cxn ang="0">
                  <a:pos x="0" y="0"/>
                </a:cxn>
                <a:cxn ang="0">
                  <a:pos x="77540" y="0"/>
                </a:cxn>
                <a:cxn ang="0">
                  <a:pos x="86339" y="1788"/>
                </a:cxn>
                <a:cxn ang="0">
                  <a:pos x="77559" y="3572"/>
                </a:cxn>
                <a:cxn ang="0">
                  <a:pos x="0" y="3572"/>
                </a:cxn>
              </a:cxnLst>
              <a:rect l="txL" t="txT" r="txR" b="txB"/>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2059" name="Line 6"/>
            <p:cNvSpPr/>
            <p:nvPr userDrawn="1"/>
          </p:nvSpPr>
          <p:spPr>
            <a:xfrm>
              <a:off x="0" y="1928"/>
              <a:ext cx="5232" cy="0"/>
            </a:xfrm>
            <a:prstGeom prst="line">
              <a:avLst/>
            </a:prstGeom>
            <a:ln w="50800" cap="flat" cmpd="sng">
              <a:solidFill>
                <a:schemeClr val="bg1"/>
              </a:solidFill>
              <a:prstDash val="solid"/>
              <a:headEnd type="none" w="med" len="med"/>
              <a:tailEnd type="none" w="med" len="med"/>
            </a:ln>
          </p:spPr>
        </p:sp>
      </p:grpSp>
      <p:sp>
        <p:nvSpPr>
          <p:cNvPr id="10247" name="Rectangle 7"/>
          <p:cNvSpPr>
            <a:spLocks noGrp="1" noChangeArrowheads="1"/>
          </p:cNvSpPr>
          <p:nvPr>
            <p:ph type="ctrTitle"/>
          </p:nvPr>
        </p:nvSpPr>
        <p:spPr>
          <a:xfrm>
            <a:off x="228600" y="1427163"/>
            <a:ext cx="8077200" cy="1609725"/>
          </a:xfrm>
        </p:spPr>
        <p:txBody>
          <a:bodyPr/>
          <a:lstStyle>
            <a:lvl1pPr>
              <a:defRPr sz="4600"/>
            </a:lvl1pPr>
          </a:lstStyle>
          <a:p>
            <a:pPr lvl="0"/>
            <a:r>
              <a:rPr lang="zh-CN" altLang="en-US" noProof="0"/>
              <a:t>单击此处编辑母版标题样式</a:t>
            </a:r>
            <a:endParaRPr lang="zh-CN" altLang="en-US" noProof="0"/>
          </a:p>
        </p:txBody>
      </p:sp>
      <p:sp>
        <p:nvSpPr>
          <p:cNvPr id="10248" name="Rectangle 8"/>
          <p:cNvSpPr>
            <a:spLocks noGrp="1" noChangeArrowheads="1"/>
          </p:cNvSpPr>
          <p:nvPr>
            <p:ph type="subTitle" idx="1"/>
          </p:nvPr>
        </p:nvSpPr>
        <p:spPr>
          <a:xfrm>
            <a:off x="1066800" y="3441700"/>
            <a:ext cx="6629400" cy="1676400"/>
          </a:xfrm>
        </p:spPr>
        <p:txBody>
          <a:bodyPr/>
          <a:lstStyle>
            <a:lvl1pPr marL="0" indent="0">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7" name="Rectangle 9"/>
          <p:cNvSpPr>
            <a:spLocks noGrp="1" noChangeArrowheads="1"/>
          </p:cNvSpPr>
          <p:nvPr>
            <p:ph type="dt" sz="half" idx="2"/>
          </p:nvPr>
        </p:nvSpPr>
        <p:spPr bwMode="auto">
          <a:xfrm>
            <a:off x="457200" y="6248400"/>
            <a:ext cx="2133600" cy="471488"/>
          </a:xfrm>
          <a:prstGeom prst="rect">
            <a:avLst/>
          </a:prstGeom>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10"/>
          <p:cNvSpPr>
            <a:spLocks noGrp="1" noChangeArrowheads="1"/>
          </p:cNvSpPr>
          <p:nvPr>
            <p:ph type="ftr" sz="quarter" idx="3"/>
          </p:nvPr>
        </p:nvSpPr>
        <p:spPr bwMode="auto">
          <a:xfrm>
            <a:off x="3124200" y="6253163"/>
            <a:ext cx="2895600" cy="457200"/>
          </a:xfrm>
          <a:prstGeom prst="rect">
            <a:avLst/>
          </a:prstGeom>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11"/>
          <p:cNvSpPr>
            <a:spLocks noGrp="1" noChangeArrowheads="1"/>
          </p:cNvSpPr>
          <p:nvPr>
            <p:ph type="sldNum" sz="quarter" idx="4"/>
          </p:nvPr>
        </p:nvSpPr>
        <p:spPr bwMode="auto">
          <a:xfrm>
            <a:off x="6553200" y="6248400"/>
            <a:ext cx="2133600" cy="471488"/>
          </a:xfrm>
          <a:prstGeom prst="rect">
            <a:avLst/>
          </a:prstGeom>
        </p:spPr>
        <p:txBody>
          <a:bodyPr vert="horz" wrap="square" lIns="91440" tIns="45720" rIns="91440" bIns="45720" numCol="1" anchor="b" anchorCtr="0" compatLnSpc="1"/>
          <a:p>
            <a:pPr algn="r" eaLnBrk="1" hangingPunct="1">
              <a:buNone/>
            </a:pPr>
            <a:fld id="{9A0DB2DC-4C9A-4742-B13C-FB6460FD3503}" type="slidenum">
              <a:rPr lang="en-US" altLang="zh-CN" dirty="0">
                <a:latin typeface="Arial Black" panose="020B0A04020102020204" pitchFamily="34" charset="0"/>
              </a:rPr>
            </a:fld>
            <a:endParaRPr lang="en-US" altLang="zh-CN" dirty="0">
              <a:latin typeface="Arial Black" panose="020B0A04020102020204"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0013" y="228600"/>
            <a:ext cx="2084387" cy="5791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95263" y="228600"/>
            <a:ext cx="6102350" cy="5791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Group 2"/>
          <p:cNvGrpSpPr/>
          <p:nvPr/>
        </p:nvGrpSpPr>
        <p:grpSpPr>
          <a:xfrm>
            <a:off x="0" y="152400"/>
            <a:ext cx="8686800" cy="6096000"/>
            <a:chOff x="0" y="96"/>
            <a:chExt cx="5472" cy="3840"/>
          </a:xfrm>
        </p:grpSpPr>
        <p:sp>
          <p:nvSpPr>
            <p:cNvPr id="1032"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3" name="AutoShape 4"/>
            <p:cNvSpPr/>
            <p:nvPr/>
          </p:nvSpPr>
          <p:spPr>
            <a:xfrm>
              <a:off x="0" y="96"/>
              <a:ext cx="5376" cy="768"/>
            </a:xfrm>
            <a:custGeom>
              <a:avLst/>
              <a:gdLst>
                <a:gd name="txL" fmla="*/ 0 w 7000"/>
                <a:gd name="txT" fmla="*/ 0 h 1000"/>
                <a:gd name="txR" fmla="*/ 3500 w 7000"/>
                <a:gd name="txB" fmla="*/ 1000 h 1000"/>
              </a:gdLst>
              <a:ahLst/>
              <a:cxnLst>
                <a:cxn ang="0">
                  <a:pos x="0" y="0"/>
                </a:cxn>
                <a:cxn ang="0">
                  <a:pos x="4229" y="0"/>
                </a:cxn>
                <a:cxn ang="0">
                  <a:pos x="4554" y="47"/>
                </a:cxn>
                <a:cxn ang="0">
                  <a:pos x="4229" y="93"/>
                </a:cxn>
                <a:cxn ang="0">
                  <a:pos x="0" y="93"/>
                </a:cxn>
              </a:cxnLst>
              <a:rect l="txL" t="txT" r="txR" b="txB"/>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1034" name="Line 5"/>
            <p:cNvSpPr/>
            <p:nvPr/>
          </p:nvSpPr>
          <p:spPr>
            <a:xfrm>
              <a:off x="0" y="768"/>
              <a:ext cx="5088" cy="0"/>
            </a:xfrm>
            <a:prstGeom prst="line">
              <a:avLst/>
            </a:prstGeom>
            <a:ln w="38100" cap="flat" cmpd="sng">
              <a:solidFill>
                <a:schemeClr val="bg1"/>
              </a:solidFill>
              <a:prstDash val="solid"/>
              <a:headEnd type="none" w="med" len="med"/>
              <a:tailEnd type="none" w="med" len="med"/>
            </a:ln>
          </p:spPr>
        </p:sp>
      </p:grpSp>
      <p:sp>
        <p:nvSpPr>
          <p:cNvPr id="1027" name="Rectangle 6"/>
          <p:cNvSpPr>
            <a:spLocks noGrp="1"/>
          </p:cNvSpPr>
          <p:nvPr>
            <p:ph type="title"/>
          </p:nvPr>
        </p:nvSpPr>
        <p:spPr>
          <a:xfrm>
            <a:off x="195263" y="228600"/>
            <a:ext cx="8015287" cy="9144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8" name="Rectangle 7"/>
          <p:cNvSpPr>
            <a:spLocks noGrp="1"/>
          </p:cNvSpPr>
          <p:nvPr>
            <p:ph type="body" idx="1"/>
          </p:nvPr>
        </p:nvSpPr>
        <p:spPr>
          <a:xfrm>
            <a:off x="609600" y="1600200"/>
            <a:ext cx="7924800" cy="44196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224" name="Rectangle 8"/>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lstStyle>
            <a:lvl1pPr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5" name="Rectangle 9"/>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lstStyle>
            <a:lvl1pPr algn="ctr" eaLnBrk="1" hangingPunct="1">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6" name="Rectangle 10"/>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lstStyle>
            <a:lvl1pPr algn="r">
              <a:defRPr sz="1200">
                <a:latin typeface="Arial Black" panose="020B0A0402010202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vl6pPr marL="25146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6pPr>
      <a:lvl7pPr marL="29718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7pPr>
      <a:lvl8pPr marL="34290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8pPr>
      <a:lvl9pPr marL="38862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4"/>
          <p:cNvSpPr>
            <a:spLocks noGrp="1"/>
          </p:cNvSpPr>
          <p:nvPr>
            <p:ph type="ctrTitle"/>
          </p:nvPr>
        </p:nvSpPr>
        <p:spPr>
          <a:ln/>
        </p:spPr>
        <p:txBody>
          <a:bodyPr vert="horz" wrap="square" lIns="91440" tIns="45720" rIns="91440" bIns="45720" anchor="ctr" anchorCtr="0"/>
          <a:p>
            <a:pPr eaLnBrk="1" hangingPunct="1">
              <a:buClrTx/>
              <a:buSzTx/>
              <a:buFontTx/>
            </a:pPr>
            <a:r>
              <a:rPr lang="en-US" altLang="zh-CN" sz="4200" dirty="0">
                <a:latin typeface="+mj-lt"/>
                <a:ea typeface="+mj-ea"/>
                <a:cs typeface="+mj-cs"/>
              </a:rPr>
              <a:t>Chapter </a:t>
            </a:r>
            <a:r>
              <a:rPr lang="en-US" altLang="zh-CN" sz="4200" dirty="0">
                <a:solidFill>
                  <a:srgbClr val="FF0000"/>
                </a:solidFill>
                <a:latin typeface="+mj-lt"/>
                <a:ea typeface="+mj-ea"/>
                <a:cs typeface="+mj-cs"/>
              </a:rPr>
              <a:t>8</a:t>
            </a:r>
            <a:br>
              <a:rPr lang="en-US" altLang="zh-CN" sz="4200" dirty="0">
                <a:latin typeface="+mj-lt"/>
                <a:ea typeface="+mj-ea"/>
                <a:cs typeface="+mj-cs"/>
              </a:rPr>
            </a:br>
            <a:r>
              <a:rPr lang="zh-CN" altLang="en-US" sz="4200" dirty="0">
                <a:latin typeface="+mj-lt"/>
                <a:ea typeface="+mj-ea"/>
                <a:cs typeface="+mj-cs"/>
              </a:rPr>
              <a:t>　　</a:t>
            </a:r>
            <a:r>
              <a:rPr lang="en-US" altLang="zh-CN" sz="4200" dirty="0">
                <a:latin typeface="+mj-lt"/>
                <a:ea typeface="+mj-ea"/>
                <a:cs typeface="+mj-cs"/>
              </a:rPr>
              <a:t>Marketing</a:t>
            </a:r>
            <a:endParaRPr lang="en-US" altLang="zh-CN" sz="4200" dirty="0">
              <a:latin typeface="+mj-lt"/>
              <a:ea typeface="+mj-ea"/>
              <a:cs typeface="+mj-cs"/>
            </a:endParaRPr>
          </a:p>
        </p:txBody>
      </p:sp>
      <p:sp>
        <p:nvSpPr>
          <p:cNvPr id="4099" name="Rectangle 5"/>
          <p:cNvSpPr>
            <a:spLocks noGrp="1"/>
          </p:cNvSpPr>
          <p:nvPr>
            <p:ph type="subTitle" idx="1"/>
          </p:nvPr>
        </p:nvSpPr>
        <p:spPr>
          <a:ln/>
        </p:spPr>
        <p:txBody>
          <a:bodyPr vert="horz" wrap="square" lIns="91440" tIns="45720" rIns="91440" bIns="45720" anchor="t" anchorCtr="0"/>
          <a:p>
            <a:pPr eaLnBrk="1" hangingPunct="1">
              <a:buSzPct val="80000"/>
            </a:pPr>
            <a:r>
              <a:rPr lang="en-US" altLang="zh-CN" dirty="0">
                <a:latin typeface="+mn-lt"/>
                <a:ea typeface="+mn-ea"/>
                <a:cs typeface="+mn-cs"/>
              </a:rPr>
              <a:t>                      </a:t>
            </a:r>
            <a:r>
              <a:rPr lang="zh-CN" altLang="en-US" sz="4000" dirty="0">
                <a:latin typeface="+mn-lt"/>
                <a:ea typeface="+mn-ea"/>
                <a:cs typeface="+mn-cs"/>
              </a:rPr>
              <a:t>营销</a:t>
            </a:r>
            <a:endParaRPr lang="zh-CN" altLang="en-US" sz="40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3315" name="Rectangle 3"/>
          <p:cNvSpPr>
            <a:spLocks noGrp="1"/>
          </p:cNvSpPr>
          <p:nvPr>
            <p:ph idx="1"/>
          </p:nvPr>
        </p:nvSpPr>
        <p:spPr>
          <a:xfrm>
            <a:off x="457200" y="1447800"/>
            <a:ext cx="7924800" cy="4419600"/>
          </a:xfrm>
          <a:ln/>
        </p:spPr>
        <p:txBody>
          <a:bodyPr vert="horz" wrap="square" lIns="91440" tIns="45720" rIns="91440" bIns="45720" anchor="t" anchorCtr="0"/>
          <a:p>
            <a:pPr eaLnBrk="1" hangingPunct="1">
              <a:lnSpc>
                <a:spcPct val="80000"/>
              </a:lnSpc>
              <a:buNone/>
            </a:pPr>
            <a:r>
              <a:rPr lang="en-US" altLang="zh-CN" sz="2400" dirty="0"/>
              <a:t>7. Many of the same products that are sold to businesses are sold to nonprofit institutions as well.</a:t>
            </a:r>
            <a:endParaRPr lang="en-US" altLang="zh-CN" sz="2400" dirty="0"/>
          </a:p>
          <a:p>
            <a:pPr eaLnBrk="1" hangingPunct="1">
              <a:lnSpc>
                <a:spcPct val="80000"/>
              </a:lnSpc>
              <a:buNone/>
            </a:pPr>
            <a:r>
              <a:rPr lang="en-US" altLang="zh-CN" sz="2400" dirty="0"/>
              <a:t>    </a:t>
            </a:r>
            <a:r>
              <a:rPr lang="zh-CN" altLang="en-US" sz="2400" dirty="0"/>
              <a:t>许多出售给公司的产品同时也出售给非赢利性的公共机构。 </a:t>
            </a:r>
            <a:endParaRPr lang="zh-CN" altLang="en-US" sz="2400" dirty="0"/>
          </a:p>
          <a:p>
            <a:pPr eaLnBrk="1" hangingPunct="1">
              <a:lnSpc>
                <a:spcPct val="80000"/>
              </a:lnSpc>
              <a:buNone/>
            </a:pPr>
            <a:r>
              <a:rPr lang="en-US" altLang="zh-CN" sz="2400" dirty="0"/>
              <a:t>1) that </a:t>
            </a:r>
            <a:r>
              <a:rPr lang="zh-CN" altLang="en-US" sz="2400" dirty="0"/>
              <a:t>引导的定语从句，修饰主句的主语</a:t>
            </a:r>
            <a:r>
              <a:rPr lang="en-US" altLang="zh-CN" sz="2400" dirty="0"/>
              <a:t>Many of the same products</a:t>
            </a:r>
            <a:r>
              <a:rPr lang="zh-CN" altLang="en-US" sz="2400" dirty="0"/>
              <a:t>，从句中的</a:t>
            </a:r>
            <a:r>
              <a:rPr lang="en-US" altLang="zh-CN" sz="2400" dirty="0"/>
              <a:t>businesses</a:t>
            </a:r>
            <a:endParaRPr lang="en-US" altLang="zh-CN" sz="2400" dirty="0"/>
          </a:p>
          <a:p>
            <a:pPr eaLnBrk="1" hangingPunct="1">
              <a:lnSpc>
                <a:spcPct val="80000"/>
              </a:lnSpc>
              <a:buNone/>
            </a:pPr>
            <a:r>
              <a:rPr lang="en-US" altLang="zh-CN" sz="2400" dirty="0"/>
              <a:t>   </a:t>
            </a:r>
            <a:r>
              <a:rPr lang="zh-CN" altLang="en-US" sz="2400" dirty="0"/>
              <a:t>意为公司、销售公司、商行</a:t>
            </a:r>
            <a:endParaRPr lang="zh-CN" altLang="en-US" sz="2400" dirty="0"/>
          </a:p>
          <a:p>
            <a:pPr eaLnBrk="1" hangingPunct="1">
              <a:lnSpc>
                <a:spcPct val="80000"/>
              </a:lnSpc>
              <a:buNone/>
            </a:pPr>
            <a:r>
              <a:rPr lang="en-US" altLang="zh-CN" sz="2400" dirty="0"/>
              <a:t>2) </a:t>
            </a:r>
            <a:r>
              <a:rPr lang="en-US" altLang="zh-CN" sz="2400" dirty="0">
                <a:solidFill>
                  <a:srgbClr val="FF0000"/>
                </a:solidFill>
              </a:rPr>
              <a:t>nonprofit institution </a:t>
            </a:r>
            <a:r>
              <a:rPr lang="zh-CN" altLang="en-US" sz="2400" dirty="0"/>
              <a:t>非赢利公共机构</a:t>
            </a:r>
            <a:endParaRPr lang="zh-CN" altLang="en-US" sz="2400" dirty="0"/>
          </a:p>
          <a:p>
            <a:pPr eaLnBrk="1" hangingPunct="1">
              <a:lnSpc>
                <a:spcPct val="80000"/>
              </a:lnSpc>
              <a:buNone/>
            </a:pPr>
            <a:r>
              <a:rPr lang="en-US" altLang="zh-CN" sz="2400" dirty="0"/>
              <a:t>8. For firms that produce consumer products, the marketing task can be tricky.  This is because the consumer market is so enormous and so diversified.</a:t>
            </a:r>
            <a:r>
              <a:rPr lang="zh-CN" altLang="en-US" sz="2400" dirty="0"/>
              <a:t>对于生产消费产品的公司来说，营销任务可能会很棘手。因为消费者市场那么巨大多样。</a:t>
            </a:r>
            <a:r>
              <a:rPr lang="zh-CN" altLang="en-US" sz="2800" dirty="0"/>
              <a:t> </a:t>
            </a:r>
            <a:endParaRPr lang="zh-CN" alt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4339" name="Rectangle 3"/>
          <p:cNvSpPr>
            <a:spLocks noGrp="1"/>
          </p:cNvSpPr>
          <p:nvPr>
            <p:ph idx="1"/>
          </p:nvPr>
        </p:nvSpPr>
        <p:spPr>
          <a:xfrm>
            <a:off x="381000" y="1600200"/>
            <a:ext cx="8153400" cy="4419600"/>
          </a:xfrm>
          <a:ln/>
        </p:spPr>
        <p:txBody>
          <a:bodyPr vert="horz" wrap="square" lIns="91440" tIns="45720" rIns="91440" bIns="45720" anchor="t" anchorCtr="0"/>
          <a:p>
            <a:pPr marL="609600" indent="-609600" eaLnBrk="1" hangingPunct="1">
              <a:lnSpc>
                <a:spcPct val="90000"/>
              </a:lnSpc>
              <a:buNone/>
            </a:pPr>
            <a:r>
              <a:rPr lang="en-US" altLang="zh-CN" sz="2400" dirty="0"/>
              <a:t>   1) </a:t>
            </a:r>
            <a:r>
              <a:rPr lang="zh-CN" altLang="en-US" sz="2400" dirty="0"/>
              <a:t>主句的主谓结构是</a:t>
            </a:r>
            <a:r>
              <a:rPr lang="en-US" altLang="zh-CN" sz="2400" dirty="0"/>
              <a:t>the marketing tadk can be tricky. </a:t>
            </a:r>
            <a:r>
              <a:rPr lang="zh-CN" altLang="en-US" sz="2400" dirty="0"/>
              <a:t>意为“营销任务可能会很棘手。</a:t>
            </a:r>
            <a:endParaRPr lang="zh-CN" altLang="en-US" sz="2400" dirty="0"/>
          </a:p>
          <a:p>
            <a:pPr marL="609600" indent="-609600" eaLnBrk="1" hangingPunct="1">
              <a:lnSpc>
                <a:spcPct val="90000"/>
              </a:lnSpc>
              <a:buNone/>
            </a:pPr>
            <a:r>
              <a:rPr lang="zh-CN" altLang="en-US" sz="2400" dirty="0"/>
              <a:t>   </a:t>
            </a:r>
            <a:r>
              <a:rPr lang="en-US" altLang="zh-CN" sz="2400" dirty="0"/>
              <a:t>2) that </a:t>
            </a:r>
            <a:r>
              <a:rPr lang="zh-CN" altLang="en-US" sz="2400" dirty="0"/>
              <a:t>引导的是定语从句，修饰</a:t>
            </a:r>
            <a:r>
              <a:rPr lang="en-US" altLang="zh-CN" sz="2400" dirty="0"/>
              <a:t>firms(</a:t>
            </a:r>
            <a:r>
              <a:rPr lang="zh-CN" altLang="en-US" sz="2400" dirty="0"/>
              <a:t>介词宾语）</a:t>
            </a:r>
            <a:endParaRPr lang="zh-CN" altLang="en-US" sz="2400" dirty="0"/>
          </a:p>
          <a:p>
            <a:pPr marL="609600" indent="-609600" eaLnBrk="1" hangingPunct="1">
              <a:lnSpc>
                <a:spcPct val="90000"/>
              </a:lnSpc>
              <a:buNone/>
            </a:pPr>
            <a:r>
              <a:rPr lang="zh-CN" altLang="en-US" sz="2400" dirty="0"/>
              <a:t>   </a:t>
            </a:r>
            <a:r>
              <a:rPr lang="en-US" altLang="zh-CN" sz="2400" dirty="0"/>
              <a:t>3) because</a:t>
            </a:r>
            <a:r>
              <a:rPr lang="zh-CN" altLang="en-US" sz="2400" dirty="0"/>
              <a:t>引导的是原因状语从句，说明主句中提出的生产消费品公司的营销任务棘手的原因。</a:t>
            </a:r>
            <a:endParaRPr lang="zh-CN" altLang="en-US" sz="2400" dirty="0"/>
          </a:p>
          <a:p>
            <a:pPr marL="609600" indent="-609600" eaLnBrk="1" hangingPunct="1">
              <a:lnSpc>
                <a:spcPct val="90000"/>
              </a:lnSpc>
              <a:buNone/>
            </a:pPr>
            <a:r>
              <a:rPr lang="zh-CN" altLang="en-US" sz="2400" dirty="0"/>
              <a:t>   </a:t>
            </a:r>
            <a:r>
              <a:rPr lang="en-US" altLang="zh-CN" sz="2400" dirty="0"/>
              <a:t>9. Whether a specific product is a convenience good, a shopping good, or a specialty good depends on how often it is purchased, its significance to the buyer, and the buyer’s preference for a specific brand. </a:t>
            </a:r>
            <a:endParaRPr lang="en-US" altLang="zh-CN" sz="2400" dirty="0"/>
          </a:p>
          <a:p>
            <a:pPr marL="609600" indent="-609600" eaLnBrk="1" hangingPunct="1">
              <a:lnSpc>
                <a:spcPct val="90000"/>
              </a:lnSpc>
              <a:buNone/>
            </a:pPr>
            <a:r>
              <a:rPr lang="en-US" altLang="zh-CN" sz="2400" dirty="0"/>
              <a:t>       </a:t>
            </a:r>
            <a:r>
              <a:rPr lang="zh-CN" altLang="en-US" sz="2400" dirty="0"/>
              <a:t>一件具体产品是方便商品，还是选购商品或是特色商品根据这件商品被购买的频率，它对购买者的重要性，和购买者对于一个具体品牌的偏爱而定。</a:t>
            </a:r>
            <a:r>
              <a:rPr lang="zh-CN" altLang="en-US" sz="2800" dirty="0"/>
              <a:t> </a:t>
            </a:r>
            <a:endParaRPr lang="zh-CN" alt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5363" name="Rectangle 3"/>
          <p:cNvSpPr>
            <a:spLocks noGrp="1"/>
          </p:cNvSpPr>
          <p:nvPr>
            <p:ph idx="1"/>
          </p:nvPr>
        </p:nvSpPr>
        <p:spPr>
          <a:xfrm>
            <a:off x="457200" y="1600200"/>
            <a:ext cx="8077200" cy="4419600"/>
          </a:xfrm>
          <a:ln/>
        </p:spPr>
        <p:txBody>
          <a:bodyPr vert="horz" wrap="square" lIns="91440" tIns="45720" rIns="91440" bIns="45720" anchor="t" anchorCtr="0"/>
          <a:p>
            <a:pPr eaLnBrk="1" hangingPunct="1">
              <a:buNone/>
            </a:pPr>
            <a:r>
              <a:rPr lang="en-US" altLang="zh-CN" sz="2400" dirty="0"/>
              <a:t>1) whether a specific product is a …, a ,or a …</a:t>
            </a:r>
            <a:endParaRPr lang="en-US" altLang="zh-CN" sz="2400" dirty="0"/>
          </a:p>
          <a:p>
            <a:pPr eaLnBrk="1" hangingPunct="1">
              <a:buNone/>
            </a:pPr>
            <a:r>
              <a:rPr lang="en-US" altLang="zh-CN" sz="2400" dirty="0"/>
              <a:t>    ……</a:t>
            </a:r>
            <a:r>
              <a:rPr lang="zh-CN" altLang="en-US" sz="2400" dirty="0"/>
              <a:t>是主语从句作主句的主语，主句的谓语是</a:t>
            </a:r>
            <a:r>
              <a:rPr lang="en-US" altLang="zh-CN" sz="2400" dirty="0"/>
              <a:t>depends on.</a:t>
            </a:r>
            <a:endParaRPr lang="en-US" altLang="zh-CN" sz="2400" dirty="0"/>
          </a:p>
          <a:p>
            <a:pPr eaLnBrk="1" hangingPunct="1">
              <a:buNone/>
            </a:pPr>
            <a:r>
              <a:rPr lang="en-US" altLang="zh-CN" sz="2400" dirty="0"/>
              <a:t>2) how often it is purchased</a:t>
            </a:r>
            <a:r>
              <a:rPr lang="zh-CN" altLang="en-US" sz="2400" dirty="0"/>
              <a:t>，是宾语从句，意为“处决于这种商品购买的频率。</a:t>
            </a:r>
            <a:endParaRPr lang="zh-CN" altLang="en-US" sz="2400" dirty="0"/>
          </a:p>
          <a:p>
            <a:pPr eaLnBrk="1" hangingPunct="1">
              <a:buNone/>
            </a:pPr>
            <a:r>
              <a:rPr lang="en-US" altLang="zh-CN" sz="2400" dirty="0"/>
              <a:t>3) its significance to the buyer, and the buyer’s preference for a specific brand</a:t>
            </a:r>
            <a:r>
              <a:rPr lang="zh-CN" altLang="en-US" sz="2400" dirty="0"/>
              <a:t>，两个短语是与上一个宾语从句并列的宾语。</a:t>
            </a:r>
            <a:endParaRPr lang="zh-CN" altLang="en-US" sz="2400" dirty="0"/>
          </a:p>
          <a:p>
            <a:pPr eaLnBrk="1" hangingPunct="1">
              <a:buNone/>
            </a:pPr>
            <a:r>
              <a:rPr lang="zh-CN" altLang="en-US" sz="2400" dirty="0"/>
              <a:t>    用语法导入可见，本句的基本意义是：是否一件商品是</a:t>
            </a:r>
            <a:r>
              <a:rPr lang="en-US" altLang="zh-CN" sz="2400" dirty="0"/>
              <a:t>……</a:t>
            </a:r>
            <a:r>
              <a:rPr lang="zh-CN" altLang="en-US" sz="2400" dirty="0"/>
              <a:t>商品，还是</a:t>
            </a:r>
            <a:r>
              <a:rPr lang="en-US" altLang="zh-CN" sz="2400" dirty="0"/>
              <a:t>……</a:t>
            </a:r>
            <a:r>
              <a:rPr lang="zh-CN" altLang="en-US" sz="2400" dirty="0"/>
              <a:t>商品，或是</a:t>
            </a:r>
            <a:r>
              <a:rPr lang="en-US" altLang="zh-CN" sz="2400" dirty="0"/>
              <a:t>……</a:t>
            </a:r>
            <a:r>
              <a:rPr lang="zh-CN" altLang="en-US" sz="2400" dirty="0"/>
              <a:t>商品，是由</a:t>
            </a:r>
            <a:r>
              <a:rPr lang="en-US" altLang="zh-CN" sz="2400" dirty="0"/>
              <a:t>……</a:t>
            </a:r>
            <a:r>
              <a:rPr lang="zh-CN" altLang="en-US" sz="2400" dirty="0"/>
              <a:t>决定的。</a:t>
            </a:r>
            <a:endParaRPr lang="zh-CN"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type="title"/>
          </p:nvPr>
        </p:nvSpPr>
        <p:spPr>
          <a:ln/>
        </p:spPr>
        <p:txBody>
          <a:bodyPr vert="horz" wrap="square" lIns="91440" tIns="45720" rIns="91440" bIns="45720" anchor="ctr" anchorCtr="0"/>
          <a:p>
            <a:pPr eaLnBrk="1" hangingPunct="1"/>
            <a:r>
              <a:rPr lang="en-US" altLang="zh-CN" sz="2800" dirty="0"/>
              <a:t>Ⅲ. Keys to Test Yourself</a:t>
            </a:r>
            <a:r>
              <a:rPr lang="zh-CN" altLang="en-US" sz="2800" dirty="0"/>
              <a:t>　（练习答案）</a:t>
            </a:r>
            <a:endParaRPr lang="zh-CN" altLang="en-US" sz="2800" dirty="0"/>
          </a:p>
        </p:txBody>
      </p:sp>
      <p:sp>
        <p:nvSpPr>
          <p:cNvPr id="20483" name="Rectangle 3"/>
          <p:cNvSpPr>
            <a:spLocks noGrp="1"/>
          </p:cNvSpPr>
          <p:nvPr>
            <p:ph idx="1"/>
          </p:nvPr>
        </p:nvSpPr>
        <p:spPr>
          <a:xfrm>
            <a:off x="381000" y="1600200"/>
            <a:ext cx="8153400" cy="4419600"/>
          </a:xfrm>
          <a:ln/>
        </p:spPr>
        <p:txBody>
          <a:bodyPr vert="horz" wrap="square" lIns="91440" tIns="45720" rIns="91440" bIns="45720" anchor="t" anchorCtr="0"/>
          <a:p>
            <a:pPr eaLnBrk="1" hangingPunct="1">
              <a:lnSpc>
                <a:spcPct val="80000"/>
              </a:lnSpc>
              <a:buNone/>
            </a:pPr>
            <a:r>
              <a:rPr lang="en-US" altLang="zh-CN" sz="2400" b="1" dirty="0"/>
              <a:t>1. Comprehension Questions:</a:t>
            </a:r>
            <a:endParaRPr lang="en-US" altLang="zh-CN" sz="2400" b="1" dirty="0"/>
          </a:p>
          <a:p>
            <a:pPr eaLnBrk="1" hangingPunct="1">
              <a:lnSpc>
                <a:spcPct val="80000"/>
              </a:lnSpc>
              <a:buNone/>
            </a:pPr>
            <a:r>
              <a:rPr lang="en-US" altLang="zh-CN" sz="2400" dirty="0"/>
              <a:t>1) What is marketing, and why have firms adopted the marketing concept?</a:t>
            </a:r>
            <a:endParaRPr lang="en-US" altLang="zh-CN" sz="2400" dirty="0"/>
          </a:p>
          <a:p>
            <a:pPr eaLnBrk="1" hangingPunct="1">
              <a:lnSpc>
                <a:spcPct val="80000"/>
              </a:lnSpc>
              <a:buNone/>
            </a:pPr>
            <a:r>
              <a:rPr lang="en-US" altLang="zh-CN" sz="2400" dirty="0"/>
              <a:t>    Marketing is a set of activities undertaken to stimulate satisfactory exchange of goods.  Because today people have more money to spend, and competition is stiffer as more products struggle for their share of the consumer’s dollar.</a:t>
            </a:r>
            <a:endParaRPr lang="en-US" altLang="zh-CN" sz="2400" dirty="0"/>
          </a:p>
          <a:p>
            <a:pPr eaLnBrk="1" hangingPunct="1">
              <a:lnSpc>
                <a:spcPct val="80000"/>
              </a:lnSpc>
              <a:buNone/>
            </a:pPr>
            <a:r>
              <a:rPr lang="en-US" altLang="zh-CN" sz="2400" dirty="0"/>
              <a:t>2) Why is the marketing task more complex in an economy where there are high 1evels of discretionary income than is one where the people live at the subsistence level? </a:t>
            </a: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483">
                                            <p:txEl>
                                              <p:charRg st="100" end="336"/>
                                            </p:txEl>
                                          </p:spTgt>
                                        </p:tgtEl>
                                        <p:attrNameLst>
                                          <p:attrName>style.visibility</p:attrName>
                                        </p:attrNameLst>
                                      </p:cBhvr>
                                      <p:to>
                                        <p:strVal val="visible"/>
                                      </p:to>
                                    </p:set>
                                    <p:animEffect transition="in" filter="diamond(in)">
                                      <p:cBhvr>
                                        <p:cTn id="7" dur="2000"/>
                                        <p:tgtEl>
                                          <p:spTgt spid="20483">
                                            <p:txEl>
                                              <p:charRg st="100" end="3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1507" name="Rectangle 3"/>
          <p:cNvSpPr>
            <a:spLocks noGrp="1"/>
          </p:cNvSpPr>
          <p:nvPr>
            <p:ph idx="1"/>
          </p:nvPr>
        </p:nvSpPr>
        <p:spPr>
          <a:ln/>
        </p:spPr>
        <p:txBody>
          <a:bodyPr vert="horz" wrap="square" lIns="91440" tIns="45720" rIns="91440" bIns="45720" anchor="t" anchorCtr="0"/>
          <a:p>
            <a:pPr eaLnBrk="1" hangingPunct="1">
              <a:lnSpc>
                <a:spcPct val="80000"/>
              </a:lnSpc>
              <a:buNone/>
            </a:pPr>
            <a:r>
              <a:rPr lang="en-US" altLang="zh-CN" sz="2400" dirty="0"/>
              <a:t>    Because the greater one’s discretionary income is, the greater is one’s ability to shift buying patterns.  Thus, as a business, you will find it harder to protect what will be bought when discretionary incomes are large.  This complicates the marketing task.</a:t>
            </a:r>
            <a:endParaRPr lang="en-US" altLang="zh-CN" sz="2400" dirty="0"/>
          </a:p>
          <a:p>
            <a:pPr eaLnBrk="1" hangingPunct="1">
              <a:lnSpc>
                <a:spcPct val="80000"/>
              </a:lnSpc>
              <a:buNone/>
            </a:pPr>
            <a:r>
              <a:rPr lang="en-US" altLang="zh-CN" sz="2400" dirty="0"/>
              <a:t>3</a:t>
            </a:r>
            <a:r>
              <a:rPr lang="zh-CN" altLang="en-US" sz="2400" dirty="0"/>
              <a:t>）</a:t>
            </a:r>
            <a:r>
              <a:rPr lang="en-US" altLang="zh-CN" sz="2400" dirty="0"/>
              <a:t>What is the marketing concept</a:t>
            </a:r>
            <a:r>
              <a:rPr lang="zh-CN" altLang="en-US" sz="2400" dirty="0"/>
              <a:t>？</a:t>
            </a:r>
            <a:endParaRPr lang="zh-CN" altLang="en-US" sz="2400" dirty="0"/>
          </a:p>
          <a:p>
            <a:pPr algn="just" eaLnBrk="1" hangingPunct="1">
              <a:lnSpc>
                <a:spcPct val="80000"/>
              </a:lnSpc>
              <a:buNone/>
            </a:pPr>
            <a:r>
              <a:rPr lang="zh-CN" altLang="en-US" sz="2400" dirty="0"/>
              <a:t>    </a:t>
            </a:r>
            <a:r>
              <a:rPr lang="en-US" altLang="zh-CN" sz="2400" u="sng" dirty="0"/>
              <a:t>The marketing concept is the belief that whole firm must be coordinated to serve its present and potential customers and to do so at a profit.  This means getting to understand what customers really want and following closely the changes in tastes that occur.</a:t>
            </a:r>
            <a:endParaRPr lang="en-US" altLang="zh-CN" sz="2400" u="sng" dirty="0"/>
          </a:p>
          <a:p>
            <a:pPr algn="just" eaLnBrk="1" hangingPunct="1">
              <a:lnSpc>
                <a:spcPct val="80000"/>
              </a:lnSpc>
              <a:buNone/>
            </a:pPr>
            <a:r>
              <a:rPr lang="en-US" altLang="zh-CN" sz="2400" dirty="0"/>
              <a:t>4) What utility does a product have? </a:t>
            </a:r>
            <a:endParaRPr lang="en-US" altLang="zh-CN" sz="2400" dirty="0"/>
          </a:p>
          <a:p>
            <a:pPr algn="just" eaLnBrk="1" hangingPunct="1">
              <a:lnSpc>
                <a:spcPct val="80000"/>
              </a:lnSpc>
              <a:buNone/>
            </a:pPr>
            <a:r>
              <a:rPr lang="en-US" altLang="zh-CN" sz="2400" dirty="0"/>
              <a:t>     </a:t>
            </a:r>
            <a:r>
              <a:rPr lang="en-US" altLang="zh-CN" sz="2400" u="sng" dirty="0"/>
              <a:t>A product has form, place, time, and ownership utility.</a:t>
            </a:r>
            <a:endParaRPr lang="en-US" altLang="zh-CN" sz="24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1507">
                                            <p:txEl>
                                              <p:charRg st="0" end="263"/>
                                            </p:txEl>
                                          </p:spTgt>
                                        </p:tgtEl>
                                        <p:attrNameLst>
                                          <p:attrName>style.visibility</p:attrName>
                                        </p:attrNameLst>
                                      </p:cBhvr>
                                      <p:to>
                                        <p:strVal val="visible"/>
                                      </p:to>
                                    </p:set>
                                    <p:animEffect transition="in" filter="diamond(in)">
                                      <p:cBhvr>
                                        <p:cTn id="7" dur="2000"/>
                                        <p:tgtEl>
                                          <p:spTgt spid="21507">
                                            <p:txEl>
                                              <p:charRg st="0" end="263"/>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1507">
                                            <p:txEl>
                                              <p:charRg st="296" end="560"/>
                                            </p:txEl>
                                          </p:spTgt>
                                        </p:tgtEl>
                                        <p:attrNameLst>
                                          <p:attrName>style.visibility</p:attrName>
                                        </p:attrNameLst>
                                      </p:cBhvr>
                                      <p:to>
                                        <p:strVal val="visible"/>
                                      </p:to>
                                    </p:set>
                                    <p:animEffect transition="in" filter="diamond(in)">
                                      <p:cBhvr>
                                        <p:cTn id="12" dur="2000"/>
                                        <p:tgtEl>
                                          <p:spTgt spid="21507">
                                            <p:txEl>
                                              <p:charRg st="296" end="56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1507">
                                            <p:txEl>
                                              <p:charRg st="598" end="659"/>
                                            </p:txEl>
                                          </p:spTgt>
                                        </p:tgtEl>
                                        <p:attrNameLst>
                                          <p:attrName>style.visibility</p:attrName>
                                        </p:attrNameLst>
                                      </p:cBhvr>
                                      <p:to>
                                        <p:strVal val="visible"/>
                                      </p:to>
                                    </p:set>
                                    <p:animEffect transition="in" filter="diamond(in)">
                                      <p:cBhvr>
                                        <p:cTn id="17" dur="2000"/>
                                        <p:tgtEl>
                                          <p:spTgt spid="21507">
                                            <p:txEl>
                                              <p:charRg st="598" end="6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2531" name="Rectangle 3"/>
          <p:cNvSpPr>
            <a:spLocks noGrp="1"/>
          </p:cNvSpPr>
          <p:nvPr>
            <p:ph idx="1"/>
          </p:nvPr>
        </p:nvSpPr>
        <p:spPr>
          <a:xfrm>
            <a:off x="609600" y="1371600"/>
            <a:ext cx="7924800" cy="4953000"/>
          </a:xfrm>
          <a:ln/>
        </p:spPr>
        <p:txBody>
          <a:bodyPr vert="horz" wrap="square" lIns="91440" tIns="45720" rIns="91440" bIns="45720" anchor="t" anchorCtr="0"/>
          <a:p>
            <a:pPr eaLnBrk="1" hangingPunct="1">
              <a:lnSpc>
                <a:spcPct val="80000"/>
              </a:lnSpc>
              <a:buNone/>
            </a:pPr>
            <a:r>
              <a:rPr lang="en-US" altLang="zh-CN" sz="2400" dirty="0"/>
              <a:t>5) Why is there a demand for industrial goods?</a:t>
            </a:r>
            <a:endParaRPr lang="en-US" altLang="zh-CN" sz="2400" dirty="0"/>
          </a:p>
          <a:p>
            <a:pPr algn="just" eaLnBrk="1" hangingPunct="1">
              <a:lnSpc>
                <a:spcPct val="80000"/>
              </a:lnSpc>
              <a:buNone/>
            </a:pPr>
            <a:r>
              <a:rPr lang="en-US" altLang="zh-CN" sz="2400" dirty="0"/>
              <a:t>    </a:t>
            </a:r>
            <a:r>
              <a:rPr lang="en-US" altLang="zh-CN" sz="2400" u="sng" dirty="0"/>
              <a:t>Because industrial products are bought so a firm can produce another product. If the second product were not produced, the demand for the first would decline.  Demand for the first is derived from demand for the second, meanwhile, industrial products include a large number of categories, such as plants, raw materials, accessory equipment, supplies, component parts and business services.  And purchasing departments in large firms may buy thousands of products from hundreds of sellers, so there is a demand for industrial goods. </a:t>
            </a:r>
            <a:endParaRPr lang="en-US" altLang="zh-CN" sz="2400" u="sng" dirty="0"/>
          </a:p>
          <a:p>
            <a:pPr eaLnBrk="1" hangingPunct="1">
              <a:lnSpc>
                <a:spcPct val="80000"/>
              </a:lnSpc>
              <a:buNone/>
            </a:pPr>
            <a:r>
              <a:rPr lang="en-US" altLang="zh-CN" sz="2400" dirty="0"/>
              <a:t>6) What is the place utility of a product? </a:t>
            </a:r>
            <a:endParaRPr lang="en-US" altLang="zh-CN" sz="2400" dirty="0"/>
          </a:p>
          <a:p>
            <a:pPr algn="just" eaLnBrk="1" hangingPunct="1">
              <a:lnSpc>
                <a:spcPct val="80000"/>
              </a:lnSpc>
              <a:buNone/>
            </a:pPr>
            <a:r>
              <a:rPr lang="en-US" altLang="zh-CN" sz="2400" dirty="0"/>
              <a:t>    </a:t>
            </a:r>
            <a:r>
              <a:rPr lang="en-US" altLang="zh-CN" sz="2400" u="sng" dirty="0"/>
              <a:t>Place utility is the usefulness of a product that results from a change in its location.</a:t>
            </a:r>
            <a:endParaRPr lang="en-US" altLang="zh-CN" sz="24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2531">
                                            <p:txEl>
                                              <p:charRg st="47" end="584"/>
                                            </p:txEl>
                                          </p:spTgt>
                                        </p:tgtEl>
                                        <p:attrNameLst>
                                          <p:attrName>style.visibility</p:attrName>
                                        </p:attrNameLst>
                                      </p:cBhvr>
                                      <p:to>
                                        <p:strVal val="visible"/>
                                      </p:to>
                                    </p:set>
                                    <p:animEffect transition="in" filter="diamond(in)">
                                      <p:cBhvr>
                                        <p:cTn id="7" dur="2000"/>
                                        <p:tgtEl>
                                          <p:spTgt spid="22531">
                                            <p:txEl>
                                              <p:charRg st="47" end="584"/>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2531">
                                            <p:txEl>
                                              <p:charRg st="628" end="721"/>
                                            </p:txEl>
                                          </p:spTgt>
                                        </p:tgtEl>
                                        <p:attrNameLst>
                                          <p:attrName>style.visibility</p:attrName>
                                        </p:attrNameLst>
                                      </p:cBhvr>
                                      <p:to>
                                        <p:strVal val="visible"/>
                                      </p:to>
                                    </p:set>
                                    <p:animEffect transition="in" filter="diamond(in)">
                                      <p:cBhvr>
                                        <p:cTn id="12" dur="2000"/>
                                        <p:tgtEl>
                                          <p:spTgt spid="22531">
                                            <p:txEl>
                                              <p:charRg st="628" end="7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3555" name="Rectangle 3"/>
          <p:cNvSpPr>
            <a:spLocks noGrp="1"/>
          </p:cNvSpPr>
          <p:nvPr>
            <p:ph idx="1"/>
          </p:nvPr>
        </p:nvSpPr>
        <p:spPr>
          <a:xfrm>
            <a:off x="609600" y="1371600"/>
            <a:ext cx="7924800" cy="4419600"/>
          </a:xfrm>
          <a:ln/>
        </p:spPr>
        <p:txBody>
          <a:bodyPr vert="horz" wrap="square" lIns="91440" tIns="45720" rIns="91440" bIns="45720" anchor="t" anchorCtr="0"/>
          <a:p>
            <a:pPr marL="609600" indent="-609600" eaLnBrk="1" hangingPunct="1">
              <a:lnSpc>
                <a:spcPct val="80000"/>
              </a:lnSpc>
              <a:buNone/>
            </a:pPr>
            <a:r>
              <a:rPr lang="en-US" altLang="zh-CN" sz="2400" dirty="0"/>
              <a:t>7)    Is a product useful to a customer, if it possesses only form utility?</a:t>
            </a:r>
            <a:endParaRPr lang="en-US" altLang="zh-CN" sz="2400" dirty="0"/>
          </a:p>
          <a:p>
            <a:pPr marL="609600" indent="-609600" eaLnBrk="1" hangingPunct="1">
              <a:lnSpc>
                <a:spcPct val="80000"/>
              </a:lnSpc>
              <a:buNone/>
            </a:pPr>
            <a:r>
              <a:rPr lang="en-US" altLang="zh-CN" sz="2400" dirty="0"/>
              <a:t>       </a:t>
            </a:r>
            <a:r>
              <a:rPr lang="en-US" altLang="zh-CN" sz="2400" u="sng" dirty="0"/>
              <a:t>Yes, only the raw materials and other inputs are converted into a finished (or more nearly finished) product, the product is useful to a customer.</a:t>
            </a:r>
            <a:endParaRPr lang="en-US" altLang="zh-CN" sz="2400" u="sng" dirty="0"/>
          </a:p>
          <a:p>
            <a:pPr marL="609600" indent="-609600" algn="just" eaLnBrk="1" hangingPunct="1">
              <a:lnSpc>
                <a:spcPct val="80000"/>
              </a:lnSpc>
              <a:buNone/>
            </a:pPr>
            <a:r>
              <a:rPr lang="en-US" altLang="zh-CN" sz="2400" dirty="0"/>
              <a:t>2. Match Each of the Following Terms with Its Definition below:</a:t>
            </a:r>
            <a:endParaRPr lang="en-US" altLang="zh-CN" sz="2400" dirty="0"/>
          </a:p>
          <a:p>
            <a:pPr marL="609600" indent="-609600" eaLnBrk="1" hangingPunct="1">
              <a:lnSpc>
                <a:spcPct val="80000"/>
              </a:lnSpc>
              <a:buNone/>
            </a:pPr>
            <a:r>
              <a:rPr lang="en-US" altLang="zh-CN" sz="2400" dirty="0"/>
              <a:t>1) Products that are taken seriously enough to require comparison and study before purchase selection. </a:t>
            </a:r>
            <a:endParaRPr lang="en-US" altLang="zh-CN" sz="2400" dirty="0"/>
          </a:p>
          <a:p>
            <a:pPr marL="609600" indent="-609600" eaLnBrk="1" hangingPunct="1">
              <a:lnSpc>
                <a:spcPct val="80000"/>
              </a:lnSpc>
              <a:buNone/>
            </a:pPr>
            <a:r>
              <a:rPr lang="en-US" altLang="zh-CN" sz="2400" dirty="0"/>
              <a:t>       (shopping goods)</a:t>
            </a:r>
            <a:endParaRPr lang="en-US" altLang="zh-CN" sz="2400" dirty="0"/>
          </a:p>
          <a:p>
            <a:pPr marL="609600" indent="-609600" eaLnBrk="1" hangingPunct="1">
              <a:lnSpc>
                <a:spcPct val="80000"/>
              </a:lnSpc>
              <a:buNone/>
            </a:pPr>
            <a:r>
              <a:rPr lang="en-US" altLang="zh-CN" sz="2400" dirty="0"/>
              <a:t>2) The usefulness of a product that results from a change in its location.  </a:t>
            </a:r>
            <a:endParaRPr lang="en-US" altLang="zh-CN" sz="2400" dirty="0"/>
          </a:p>
          <a:p>
            <a:pPr marL="609600" indent="-609600" eaLnBrk="1" hangingPunct="1">
              <a:lnSpc>
                <a:spcPct val="80000"/>
              </a:lnSpc>
              <a:buNone/>
            </a:pPr>
            <a:r>
              <a:rPr lang="en-US" altLang="zh-CN" sz="2400" dirty="0"/>
              <a:t>      (place utility)</a:t>
            </a:r>
            <a:endParaRPr lang="en-US" altLang="zh-CN" sz="2400" dirty="0"/>
          </a:p>
          <a:p>
            <a:pPr marL="609600" indent="-609600" eaLnBrk="1" hangingPunct="1">
              <a:lnSpc>
                <a:spcPct val="80000"/>
              </a:lnSpc>
              <a:buNone/>
            </a:pP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555">
                                            <p:txEl>
                                              <p:charRg st="76" end="230"/>
                                            </p:txEl>
                                          </p:spTgt>
                                        </p:tgtEl>
                                        <p:attrNameLst>
                                          <p:attrName>style.visibility</p:attrName>
                                        </p:attrNameLst>
                                      </p:cBhvr>
                                      <p:to>
                                        <p:strVal val="visible"/>
                                      </p:to>
                                    </p:set>
                                    <p:animEffect transition="in" filter="diamond(in)">
                                      <p:cBhvr>
                                        <p:cTn id="7" dur="2000"/>
                                        <p:tgtEl>
                                          <p:spTgt spid="23555">
                                            <p:txEl>
                                              <p:charRg st="76" end="23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3555">
                                            <p:txEl>
                                              <p:charRg st="398" end="422"/>
                                            </p:txEl>
                                          </p:spTgt>
                                        </p:tgtEl>
                                        <p:attrNameLst>
                                          <p:attrName>style.visibility</p:attrName>
                                        </p:attrNameLst>
                                      </p:cBhvr>
                                      <p:to>
                                        <p:strVal val="visible"/>
                                      </p:to>
                                    </p:set>
                                    <p:animEffect transition="in" filter="diamond(in)">
                                      <p:cBhvr>
                                        <p:cTn id="12" dur="2000"/>
                                        <p:tgtEl>
                                          <p:spTgt spid="23555">
                                            <p:txEl>
                                              <p:charRg st="398" end="42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3555">
                                            <p:txEl>
                                              <p:charRg st="499" end="521"/>
                                            </p:txEl>
                                          </p:spTgt>
                                        </p:tgtEl>
                                        <p:attrNameLst>
                                          <p:attrName>style.visibility</p:attrName>
                                        </p:attrNameLst>
                                      </p:cBhvr>
                                      <p:to>
                                        <p:strVal val="visible"/>
                                      </p:to>
                                    </p:set>
                                    <p:animEffect transition="in" filter="diamond(in)">
                                      <p:cBhvr>
                                        <p:cTn id="17" dur="2000"/>
                                        <p:tgtEl>
                                          <p:spTgt spid="23555">
                                            <p:txEl>
                                              <p:charRg st="499" end="5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4579" name="Rectangle 3"/>
          <p:cNvSpPr>
            <a:spLocks noGrp="1"/>
          </p:cNvSpPr>
          <p:nvPr>
            <p:ph idx="1"/>
          </p:nvPr>
        </p:nvSpPr>
        <p:spPr>
          <a:ln/>
        </p:spPr>
        <p:txBody>
          <a:bodyPr vert="horz" wrap="square" lIns="91440" tIns="45720" rIns="91440" bIns="45720" anchor="t" anchorCtr="0"/>
          <a:p>
            <a:pPr algn="just" eaLnBrk="1" hangingPunct="1">
              <a:lnSpc>
                <a:spcPct val="80000"/>
              </a:lnSpc>
              <a:buNone/>
            </a:pPr>
            <a:r>
              <a:rPr lang="en-US" altLang="zh-CN" sz="2400" dirty="0"/>
              <a:t>3) That group of present and potential customers that a firm aims to please with its goods and services.</a:t>
            </a:r>
            <a:endParaRPr lang="en-US" altLang="zh-CN" sz="2400" dirty="0"/>
          </a:p>
          <a:p>
            <a:pPr algn="just" eaLnBrk="1" hangingPunct="1">
              <a:lnSpc>
                <a:spcPct val="80000"/>
              </a:lnSpc>
              <a:buNone/>
            </a:pPr>
            <a:r>
              <a:rPr lang="en-US" altLang="zh-CN" sz="2400" dirty="0"/>
              <a:t>    (target market)</a:t>
            </a:r>
            <a:endParaRPr lang="en-US" altLang="zh-CN" sz="2400" dirty="0"/>
          </a:p>
          <a:p>
            <a:pPr algn="just" eaLnBrk="1" hangingPunct="1">
              <a:lnSpc>
                <a:spcPct val="80000"/>
              </a:lnSpc>
              <a:buNone/>
            </a:pPr>
            <a:r>
              <a:rPr lang="en-US" altLang="zh-CN" sz="2400" dirty="0"/>
              <a:t>4) The usefulness of a product that comes about through the passage of 1egal title to the finial user. </a:t>
            </a:r>
            <a:endParaRPr lang="en-US" altLang="zh-CN" sz="2400" dirty="0"/>
          </a:p>
          <a:p>
            <a:pPr algn="just" eaLnBrk="1" hangingPunct="1">
              <a:lnSpc>
                <a:spcPct val="80000"/>
              </a:lnSpc>
              <a:buNone/>
            </a:pPr>
            <a:r>
              <a:rPr lang="en-US" altLang="zh-CN" sz="2400" dirty="0"/>
              <a:t>    (ownership utility)</a:t>
            </a:r>
            <a:endParaRPr lang="en-US" altLang="zh-CN" sz="2400" dirty="0"/>
          </a:p>
          <a:p>
            <a:pPr algn="just" eaLnBrk="1" hangingPunct="1">
              <a:lnSpc>
                <a:spcPct val="80000"/>
              </a:lnSpc>
              <a:buNone/>
            </a:pPr>
            <a:r>
              <a:rPr lang="en-US" altLang="zh-CN" sz="2400" dirty="0"/>
              <a:t>5)The set of activities undertaken to stimulate satisfactory exchanges of goods and services.</a:t>
            </a:r>
            <a:endParaRPr lang="en-US" altLang="zh-CN" sz="2400" dirty="0"/>
          </a:p>
          <a:p>
            <a:pPr algn="just" eaLnBrk="1" hangingPunct="1">
              <a:lnSpc>
                <a:spcPct val="80000"/>
              </a:lnSpc>
              <a:buNone/>
            </a:pPr>
            <a:r>
              <a:rPr lang="en-US" altLang="zh-CN" sz="2400" dirty="0"/>
              <a:t>    (marketing)</a:t>
            </a:r>
            <a:endParaRPr lang="en-US" altLang="zh-CN" sz="2400" dirty="0"/>
          </a:p>
          <a:p>
            <a:pPr algn="just" eaLnBrk="1" hangingPunct="1">
              <a:lnSpc>
                <a:spcPct val="80000"/>
              </a:lnSpc>
              <a:buNone/>
            </a:pPr>
            <a:r>
              <a:rPr lang="en-US" altLang="zh-CN" sz="2400" dirty="0"/>
              <a:t>6) Goods or services that people buy for their own use.</a:t>
            </a:r>
            <a:endParaRPr lang="en-US" altLang="zh-CN" sz="2400" dirty="0"/>
          </a:p>
          <a:p>
            <a:pPr algn="just" eaLnBrk="1" hangingPunct="1">
              <a:lnSpc>
                <a:spcPct val="80000"/>
              </a:lnSpc>
              <a:buNone/>
            </a:pPr>
            <a:r>
              <a:rPr lang="en-US" altLang="zh-CN" sz="2400" dirty="0"/>
              <a:t>    (consumer products)</a:t>
            </a: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4579">
                                            <p:txEl>
                                              <p:charRg st="105" end="125"/>
                                            </p:txEl>
                                          </p:spTgt>
                                        </p:tgtEl>
                                        <p:attrNameLst>
                                          <p:attrName>style.visibility</p:attrName>
                                        </p:attrNameLst>
                                      </p:cBhvr>
                                      <p:to>
                                        <p:strVal val="visible"/>
                                      </p:to>
                                    </p:set>
                                    <p:animEffect transition="in" filter="diamond(in)">
                                      <p:cBhvr>
                                        <p:cTn id="7" dur="2000"/>
                                        <p:tgtEl>
                                          <p:spTgt spid="24579">
                                            <p:txEl>
                                              <p:charRg st="105" end="125"/>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4579">
                                            <p:txEl>
                                              <p:charRg st="229" end="253"/>
                                            </p:txEl>
                                          </p:spTgt>
                                        </p:tgtEl>
                                        <p:attrNameLst>
                                          <p:attrName>style.visibility</p:attrName>
                                        </p:attrNameLst>
                                      </p:cBhvr>
                                      <p:to>
                                        <p:strVal val="visible"/>
                                      </p:to>
                                    </p:set>
                                    <p:animEffect transition="in" filter="diamond(in)">
                                      <p:cBhvr>
                                        <p:cTn id="12" dur="2000"/>
                                        <p:tgtEl>
                                          <p:spTgt spid="24579">
                                            <p:txEl>
                                              <p:charRg st="229" end="25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4579">
                                            <p:txEl>
                                              <p:charRg st="347" end="363"/>
                                            </p:txEl>
                                          </p:spTgt>
                                        </p:tgtEl>
                                        <p:attrNameLst>
                                          <p:attrName>style.visibility</p:attrName>
                                        </p:attrNameLst>
                                      </p:cBhvr>
                                      <p:to>
                                        <p:strVal val="visible"/>
                                      </p:to>
                                    </p:set>
                                    <p:animEffect transition="in" filter="diamond(in)">
                                      <p:cBhvr>
                                        <p:cTn id="17" dur="2000"/>
                                        <p:tgtEl>
                                          <p:spTgt spid="24579">
                                            <p:txEl>
                                              <p:charRg st="347" end="36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4579">
                                            <p:txEl>
                                              <p:charRg st="419" end="443"/>
                                            </p:txEl>
                                          </p:spTgt>
                                        </p:tgtEl>
                                        <p:attrNameLst>
                                          <p:attrName>style.visibility</p:attrName>
                                        </p:attrNameLst>
                                      </p:cBhvr>
                                      <p:to>
                                        <p:strVal val="visible"/>
                                      </p:to>
                                    </p:set>
                                    <p:animEffect transition="in" filter="diamond(in)">
                                      <p:cBhvr>
                                        <p:cTn id="22" dur="2000"/>
                                        <p:tgtEl>
                                          <p:spTgt spid="24579">
                                            <p:txEl>
                                              <p:charRg st="419" end="44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5603" name="Rectangle 3"/>
          <p:cNvSpPr>
            <a:spLocks noGrp="1"/>
          </p:cNvSpPr>
          <p:nvPr>
            <p:ph idx="1"/>
          </p:nvPr>
        </p:nvSpPr>
        <p:spPr>
          <a:ln/>
        </p:spPr>
        <p:txBody>
          <a:bodyPr vert="horz" wrap="square" lIns="91440" tIns="45720" rIns="91440" bIns="45720" anchor="t" anchorCtr="0"/>
          <a:p>
            <a:pPr algn="just" eaLnBrk="1" hangingPunct="1">
              <a:lnSpc>
                <a:spcPct val="80000"/>
              </a:lnSpc>
              <a:buNone/>
            </a:pPr>
            <a:r>
              <a:rPr lang="en-US" altLang="zh-CN" sz="2400" dirty="0"/>
              <a:t>7) The usefulness of a product that results from converting raw materials into finished products. </a:t>
            </a:r>
            <a:endParaRPr lang="en-US" altLang="zh-CN" sz="2400" dirty="0"/>
          </a:p>
          <a:p>
            <a:pPr algn="just" eaLnBrk="1" hangingPunct="1">
              <a:lnSpc>
                <a:spcPct val="80000"/>
              </a:lnSpc>
              <a:buNone/>
            </a:pPr>
            <a:r>
              <a:rPr lang="en-US" altLang="zh-CN" sz="2400" dirty="0"/>
              <a:t>     (form utility)</a:t>
            </a:r>
            <a:endParaRPr lang="en-US" altLang="zh-CN" sz="2400" dirty="0"/>
          </a:p>
          <a:p>
            <a:pPr algn="just" eaLnBrk="1" hangingPunct="1">
              <a:lnSpc>
                <a:spcPct val="80000"/>
              </a:lnSpc>
              <a:buNone/>
            </a:pPr>
            <a:r>
              <a:rPr lang="en-US" altLang="zh-CN" sz="2400" dirty="0"/>
              <a:t>8) Goods or services that will be used by a firm or an institution to produce other goods or services. </a:t>
            </a:r>
            <a:endParaRPr lang="en-US" altLang="zh-CN" sz="2400" dirty="0"/>
          </a:p>
          <a:p>
            <a:pPr algn="just" eaLnBrk="1" hangingPunct="1">
              <a:lnSpc>
                <a:spcPct val="80000"/>
              </a:lnSpc>
              <a:buNone/>
            </a:pPr>
            <a:r>
              <a:rPr lang="en-US" altLang="zh-CN" sz="2400" dirty="0"/>
              <a:t>     (industrial products)</a:t>
            </a:r>
            <a:endParaRPr lang="en-US" altLang="zh-CN" sz="2400" dirty="0"/>
          </a:p>
          <a:p>
            <a:pPr eaLnBrk="1" hangingPunct="1">
              <a:lnSpc>
                <a:spcPct val="80000"/>
              </a:lnSpc>
              <a:buNone/>
            </a:pPr>
            <a:r>
              <a:rPr lang="en-US" altLang="zh-CN" sz="2400" dirty="0"/>
              <a:t>9) The belief that a whole firm must be coordinated to serve its present and potential customers at a profit.</a:t>
            </a:r>
            <a:endParaRPr lang="en-US" altLang="zh-CN" sz="2400" dirty="0"/>
          </a:p>
          <a:p>
            <a:pPr eaLnBrk="1" hangingPunct="1">
              <a:lnSpc>
                <a:spcPct val="80000"/>
              </a:lnSpc>
              <a:buNone/>
            </a:pPr>
            <a:r>
              <a:rPr lang="en-US" altLang="zh-CN" sz="2400" dirty="0"/>
              <a:t>      (marketing concept)</a:t>
            </a:r>
            <a:endParaRPr lang="en-US" altLang="zh-CN" sz="2400" dirty="0"/>
          </a:p>
          <a:p>
            <a:pPr eaLnBrk="1" hangingPunct="1">
              <a:lnSpc>
                <a:spcPct val="80000"/>
              </a:lnSpc>
              <a:buNone/>
            </a:pPr>
            <a:r>
              <a:rPr lang="en-US" altLang="zh-CN" sz="2400" dirty="0"/>
              <a:t>10) The usefulness of a product that results from its availability when the consumer wants it. </a:t>
            </a:r>
            <a:endParaRPr lang="en-US" altLang="zh-CN" sz="2400" dirty="0"/>
          </a:p>
          <a:p>
            <a:pPr eaLnBrk="1" hangingPunct="1">
              <a:lnSpc>
                <a:spcPct val="80000"/>
              </a:lnSpc>
              <a:buNone/>
            </a:pPr>
            <a:r>
              <a:rPr lang="en-US" altLang="zh-CN" sz="2400" dirty="0"/>
              <a:t>      (time utility)</a:t>
            </a: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5603">
                                            <p:txEl>
                                              <p:charRg st="99" end="119"/>
                                            </p:txEl>
                                          </p:spTgt>
                                        </p:tgtEl>
                                        <p:attrNameLst>
                                          <p:attrName>style.visibility</p:attrName>
                                        </p:attrNameLst>
                                      </p:cBhvr>
                                      <p:to>
                                        <p:strVal val="visible"/>
                                      </p:to>
                                    </p:set>
                                    <p:animEffect transition="in" filter="diamond(in)">
                                      <p:cBhvr>
                                        <p:cTn id="7" dur="2000"/>
                                        <p:tgtEl>
                                          <p:spTgt spid="25603">
                                            <p:txEl>
                                              <p:charRg st="99" end="119"/>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5603">
                                            <p:txEl>
                                              <p:charRg st="223" end="250"/>
                                            </p:txEl>
                                          </p:spTgt>
                                        </p:tgtEl>
                                        <p:attrNameLst>
                                          <p:attrName>style.visibility</p:attrName>
                                        </p:attrNameLst>
                                      </p:cBhvr>
                                      <p:to>
                                        <p:strVal val="visible"/>
                                      </p:to>
                                    </p:set>
                                    <p:animEffect transition="in" filter="diamond(in)">
                                      <p:cBhvr>
                                        <p:cTn id="12" dur="2000"/>
                                        <p:tgtEl>
                                          <p:spTgt spid="25603">
                                            <p:txEl>
                                              <p:charRg st="223" end="25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5603">
                                            <p:txEl>
                                              <p:charRg st="360" end="386"/>
                                            </p:txEl>
                                          </p:spTgt>
                                        </p:tgtEl>
                                        <p:attrNameLst>
                                          <p:attrName>style.visibility</p:attrName>
                                        </p:attrNameLst>
                                      </p:cBhvr>
                                      <p:to>
                                        <p:strVal val="visible"/>
                                      </p:to>
                                    </p:set>
                                    <p:animEffect transition="in" filter="diamond(in)">
                                      <p:cBhvr>
                                        <p:cTn id="17" dur="2000"/>
                                        <p:tgtEl>
                                          <p:spTgt spid="25603">
                                            <p:txEl>
                                              <p:charRg st="360" end="38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5603">
                                            <p:txEl>
                                              <p:charRg st="482" end="503"/>
                                            </p:txEl>
                                          </p:spTgt>
                                        </p:tgtEl>
                                        <p:attrNameLst>
                                          <p:attrName>style.visibility</p:attrName>
                                        </p:attrNameLst>
                                      </p:cBhvr>
                                      <p:to>
                                        <p:strVal val="visible"/>
                                      </p:to>
                                    </p:set>
                                    <p:animEffect transition="in" filter="diamond(in)">
                                      <p:cBhvr>
                                        <p:cTn id="22" dur="2000"/>
                                        <p:tgtEl>
                                          <p:spTgt spid="25603">
                                            <p:txEl>
                                              <p:charRg st="482" end="5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6627" name="Rectangle 3"/>
          <p:cNvSpPr>
            <a:spLocks noGrp="1"/>
          </p:cNvSpPr>
          <p:nvPr>
            <p:ph idx="1"/>
          </p:nvPr>
        </p:nvSpPr>
        <p:spPr>
          <a:ln/>
        </p:spPr>
        <p:txBody>
          <a:bodyPr vert="horz" wrap="square" lIns="91440" tIns="45720" rIns="91440" bIns="45720" anchor="t" anchorCtr="0"/>
          <a:p>
            <a:pPr marL="609600" indent="-609600" eaLnBrk="1" hangingPunct="1">
              <a:lnSpc>
                <a:spcPct val="80000"/>
              </a:lnSpc>
              <a:buNone/>
            </a:pPr>
            <a:r>
              <a:rPr lang="en-US" altLang="zh-CN" sz="2400" dirty="0"/>
              <a:t>11) Items bought frequently, demanded on short notice, and often purchased by habit. </a:t>
            </a:r>
            <a:endParaRPr lang="en-US" altLang="zh-CN" sz="2400" dirty="0"/>
          </a:p>
          <a:p>
            <a:pPr marL="609600" indent="-609600" eaLnBrk="1" hangingPunct="1">
              <a:lnSpc>
                <a:spcPct val="80000"/>
              </a:lnSpc>
              <a:buNone/>
            </a:pPr>
            <a:r>
              <a:rPr lang="en-US" altLang="zh-CN" sz="2400" dirty="0"/>
              <a:t>    (convenience goods)</a:t>
            </a:r>
            <a:endParaRPr lang="en-US" altLang="zh-CN" sz="2400" dirty="0"/>
          </a:p>
          <a:p>
            <a:pPr marL="609600" indent="-609600" eaLnBrk="1" hangingPunct="1">
              <a:lnSpc>
                <a:spcPct val="80000"/>
              </a:lnSpc>
              <a:buNone/>
            </a:pPr>
            <a:r>
              <a:rPr lang="en-US" altLang="zh-CN" sz="2400" dirty="0"/>
              <a:t>12) Items for which strong conviction as to brand, style, or style already exists in the buyer’s mind and that the buyer will make a great effort to locate and purchase.</a:t>
            </a:r>
            <a:endParaRPr lang="en-US" altLang="zh-CN" sz="2400" dirty="0"/>
          </a:p>
          <a:p>
            <a:pPr marL="609600" indent="-609600" eaLnBrk="1" hangingPunct="1">
              <a:lnSpc>
                <a:spcPct val="80000"/>
              </a:lnSpc>
              <a:buNone/>
            </a:pPr>
            <a:r>
              <a:rPr lang="en-US" altLang="zh-CN" sz="2400" dirty="0"/>
              <a:t>    (specialty goods)</a:t>
            </a:r>
            <a:endParaRPr lang="en-US" altLang="zh-CN" sz="2400" dirty="0"/>
          </a:p>
          <a:p>
            <a:pPr marL="609600" indent="-609600" eaLnBrk="1" hangingPunct="1">
              <a:lnSpc>
                <a:spcPct val="80000"/>
              </a:lnSpc>
              <a:buNone/>
            </a:pPr>
            <a:r>
              <a:rPr lang="en-US" altLang="zh-CN" sz="2400" b="1" dirty="0"/>
              <a:t>3. Translate the following into English:</a:t>
            </a:r>
            <a:endParaRPr lang="en-US" altLang="zh-CN" sz="2400" b="1" dirty="0"/>
          </a:p>
          <a:p>
            <a:pPr marL="609600" indent="-609600" eaLnBrk="1" hangingPunct="1">
              <a:lnSpc>
                <a:spcPct val="80000"/>
              </a:lnSpc>
              <a:buNone/>
            </a:pPr>
            <a:r>
              <a:rPr lang="en-US" altLang="zh-CN" sz="2400" dirty="0"/>
              <a:t>1)</a:t>
            </a:r>
            <a:r>
              <a:rPr lang="zh-CN" altLang="en-US" sz="2400" dirty="0"/>
              <a:t>营销观念</a:t>
            </a:r>
            <a:endParaRPr lang="zh-CN" altLang="en-US" sz="2400" dirty="0"/>
          </a:p>
          <a:p>
            <a:pPr marL="609600" indent="-609600" eaLnBrk="1" hangingPunct="1">
              <a:lnSpc>
                <a:spcPct val="80000"/>
              </a:lnSpc>
              <a:buNone/>
            </a:pPr>
            <a:r>
              <a:rPr lang="zh-CN" altLang="en-US" sz="2400" dirty="0"/>
              <a:t>    </a:t>
            </a:r>
            <a:r>
              <a:rPr lang="en-US" altLang="zh-CN" sz="2400" dirty="0"/>
              <a:t>marketing concept</a:t>
            </a:r>
            <a:endParaRPr lang="en-US" altLang="zh-CN" sz="2400" dirty="0"/>
          </a:p>
          <a:p>
            <a:pPr marL="609600" indent="-609600" eaLnBrk="1" hangingPunct="1">
              <a:lnSpc>
                <a:spcPct val="80000"/>
              </a:lnSpc>
              <a:buNone/>
            </a:pPr>
            <a:r>
              <a:rPr lang="en-US" altLang="zh-CN" sz="2400" dirty="0"/>
              <a:t>2) </a:t>
            </a:r>
            <a:r>
              <a:rPr lang="zh-CN" altLang="en-US" sz="2400" dirty="0"/>
              <a:t>服装零售商</a:t>
            </a:r>
            <a:endParaRPr lang="zh-CN" altLang="en-US" sz="2400" dirty="0"/>
          </a:p>
          <a:p>
            <a:pPr marL="609600" indent="-609600" eaLnBrk="1" hangingPunct="1">
              <a:lnSpc>
                <a:spcPct val="80000"/>
              </a:lnSpc>
              <a:buNone/>
            </a:pPr>
            <a:r>
              <a:rPr lang="zh-CN" altLang="en-US" sz="2400" dirty="0"/>
              <a:t>    </a:t>
            </a:r>
            <a:r>
              <a:rPr lang="en-US" altLang="zh-CN" sz="2400" dirty="0"/>
              <a:t>retail clothier </a:t>
            </a:r>
            <a:endParaRPr lang="en-US" altLang="zh-CN" sz="2400" dirty="0"/>
          </a:p>
          <a:p>
            <a:pPr marL="609600" indent="-609600" eaLnBrk="1" hangingPunct="1">
              <a:lnSpc>
                <a:spcPct val="80000"/>
              </a:lnSpc>
              <a:buNone/>
            </a:pPr>
            <a:endParaRPr lang="en-US" altLang="zh-CN" sz="2400" dirty="0"/>
          </a:p>
          <a:p>
            <a:pPr marL="609600" indent="-609600" eaLnBrk="1" hangingPunct="1">
              <a:lnSpc>
                <a:spcPct val="80000"/>
              </a:lnSpc>
              <a:buNone/>
            </a:pPr>
            <a:endParaRPr lang="en-US" altLang="zh-CN"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6627">
                                            <p:txEl>
                                              <p:charRg st="86" end="110"/>
                                            </p:txEl>
                                          </p:spTgt>
                                        </p:tgtEl>
                                        <p:attrNameLst>
                                          <p:attrName>style.visibility</p:attrName>
                                        </p:attrNameLst>
                                      </p:cBhvr>
                                      <p:to>
                                        <p:strVal val="visible"/>
                                      </p:to>
                                    </p:set>
                                    <p:animEffect transition="in" filter="diamond(in)">
                                      <p:cBhvr>
                                        <p:cTn id="7" dur="2000"/>
                                        <p:tgtEl>
                                          <p:spTgt spid="26627">
                                            <p:txEl>
                                              <p:charRg st="86" end="1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6627">
                                            <p:txEl>
                                              <p:charRg st="280" end="302"/>
                                            </p:txEl>
                                          </p:spTgt>
                                        </p:tgtEl>
                                        <p:attrNameLst>
                                          <p:attrName>style.visibility</p:attrName>
                                        </p:attrNameLst>
                                      </p:cBhvr>
                                      <p:to>
                                        <p:strVal val="visible"/>
                                      </p:to>
                                    </p:set>
                                    <p:animEffect transition="in" filter="diamond(in)">
                                      <p:cBhvr>
                                        <p:cTn id="12" dur="2000"/>
                                        <p:tgtEl>
                                          <p:spTgt spid="26627">
                                            <p:txEl>
                                              <p:charRg st="280" end="30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6627">
                                            <p:txEl>
                                              <p:charRg st="350" end="372"/>
                                            </p:txEl>
                                          </p:spTgt>
                                        </p:tgtEl>
                                        <p:attrNameLst>
                                          <p:attrName>style.visibility</p:attrName>
                                        </p:attrNameLst>
                                      </p:cBhvr>
                                      <p:to>
                                        <p:strVal val="visible"/>
                                      </p:to>
                                    </p:set>
                                    <p:animEffect transition="in" filter="diamond(in)">
                                      <p:cBhvr>
                                        <p:cTn id="17" dur="2000"/>
                                        <p:tgtEl>
                                          <p:spTgt spid="26627">
                                            <p:txEl>
                                              <p:charRg st="350" end="37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6627">
                                            <p:txEl>
                                              <p:charRg st="381" end="402"/>
                                            </p:txEl>
                                          </p:spTgt>
                                        </p:tgtEl>
                                        <p:attrNameLst>
                                          <p:attrName>style.visibility</p:attrName>
                                        </p:attrNameLst>
                                      </p:cBhvr>
                                      <p:to>
                                        <p:strVal val="visible"/>
                                      </p:to>
                                    </p:set>
                                    <p:animEffect transition="in" filter="diamond(in)">
                                      <p:cBhvr>
                                        <p:cTn id="22" dur="2000"/>
                                        <p:tgtEl>
                                          <p:spTgt spid="26627">
                                            <p:txEl>
                                              <p:charRg st="381" end="4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type="title"/>
          </p:nvPr>
        </p:nvSpPr>
        <p:spPr>
          <a:ln/>
        </p:spPr>
        <p:txBody>
          <a:bodyPr vert="horz" wrap="square" lIns="91440" tIns="45720" rIns="91440" bIns="45720" anchor="ctr" anchorCtr="0"/>
          <a:p>
            <a:pPr eaLnBrk="1" hangingPunct="1"/>
            <a:r>
              <a:rPr lang="en-US" altLang="en-US" sz="2800" dirty="0"/>
              <a:t>Ⅰ</a:t>
            </a:r>
            <a:r>
              <a:rPr lang="en-US" altLang="zh-CN" sz="2800" dirty="0"/>
              <a:t>. Explanatory Notes on Technical Terms:(</a:t>
            </a:r>
            <a:r>
              <a:rPr lang="zh-CN" altLang="en-US" sz="2800" dirty="0"/>
              <a:t>专业术语</a:t>
            </a:r>
            <a:r>
              <a:rPr lang="en-US" altLang="zh-CN" sz="2800" dirty="0"/>
              <a:t>)</a:t>
            </a:r>
            <a:endParaRPr lang="en-US" altLang="zh-CN" sz="2800" dirty="0"/>
          </a:p>
        </p:txBody>
      </p:sp>
      <p:sp>
        <p:nvSpPr>
          <p:cNvPr id="5123" name="Rectangle 3"/>
          <p:cNvSpPr>
            <a:spLocks noGrp="1"/>
          </p:cNvSpPr>
          <p:nvPr>
            <p:ph idx="1"/>
          </p:nvPr>
        </p:nvSpPr>
        <p:spPr>
          <a:ln/>
        </p:spPr>
        <p:txBody>
          <a:bodyPr vert="horz" wrap="square" lIns="91440" tIns="45720" rIns="91440" bIns="45720" anchor="t" anchorCtr="0"/>
          <a:p>
            <a:pPr eaLnBrk="1" hangingPunct="1">
              <a:lnSpc>
                <a:spcPct val="80000"/>
              </a:lnSpc>
              <a:buNone/>
            </a:pPr>
            <a:r>
              <a:rPr lang="en-US" altLang="zh-CN" sz="2400" dirty="0"/>
              <a:t>1. corporation ——</a:t>
            </a:r>
            <a:r>
              <a:rPr lang="zh-CN" altLang="en-US" sz="2400" dirty="0"/>
              <a:t>在英国是指“法人”，“社团”，在美国是指股份有限公司</a:t>
            </a:r>
            <a:endParaRPr lang="zh-CN" altLang="en-US" sz="2400" dirty="0"/>
          </a:p>
          <a:p>
            <a:pPr eaLnBrk="1" hangingPunct="1">
              <a:lnSpc>
                <a:spcPct val="80000"/>
              </a:lnSpc>
              <a:buNone/>
            </a:pPr>
            <a:r>
              <a:rPr lang="en-US" altLang="zh-CN" sz="2400" dirty="0"/>
              <a:t>2. Decmate ——</a:t>
            </a:r>
            <a:r>
              <a:rPr lang="zh-CN" altLang="en-US" sz="2400" dirty="0"/>
              <a:t>是个新创造的词（</a:t>
            </a:r>
            <a:r>
              <a:rPr lang="en-US" altLang="zh-CN" sz="2400" dirty="0"/>
              <a:t>coinage</a:t>
            </a:r>
            <a:r>
              <a:rPr lang="zh-CN" altLang="en-US" sz="2400" dirty="0"/>
              <a:t>）。这词由两部分组成。“</a:t>
            </a:r>
            <a:r>
              <a:rPr lang="en-US" altLang="zh-CN" sz="2400" dirty="0"/>
              <a:t>Dec”</a:t>
            </a:r>
            <a:r>
              <a:rPr lang="zh-CN" altLang="en-US" sz="2400" dirty="0"/>
              <a:t>是数字设备有限公司“</a:t>
            </a:r>
            <a:r>
              <a:rPr lang="en-US" altLang="zh-CN" sz="2400" dirty="0"/>
              <a:t>Digital Equipment Corporation”</a:t>
            </a:r>
            <a:r>
              <a:rPr lang="zh-CN" altLang="en-US" sz="2400" dirty="0"/>
              <a:t>的英文首字母缩写，“</a:t>
            </a:r>
            <a:r>
              <a:rPr lang="en-US" altLang="zh-CN" sz="2400" dirty="0"/>
              <a:t>mate”</a:t>
            </a:r>
            <a:r>
              <a:rPr lang="zh-CN" altLang="en-US" sz="2400" dirty="0"/>
              <a:t>的意思是“朋友，助手，伙伴”。这词可和其他词组成复合词。 </a:t>
            </a:r>
            <a:endParaRPr lang="zh-CN" altLang="en-US" sz="2400" dirty="0"/>
          </a:p>
          <a:p>
            <a:pPr eaLnBrk="1" hangingPunct="1">
              <a:lnSpc>
                <a:spcPct val="80000"/>
              </a:lnSpc>
              <a:buNone/>
            </a:pPr>
            <a:r>
              <a:rPr lang="en-US" altLang="zh-CN" sz="2400" dirty="0"/>
              <a:t>3. Safeway ——</a:t>
            </a:r>
            <a:r>
              <a:rPr lang="zh-CN" altLang="en-US" dirty="0"/>
              <a:t>商场名 </a:t>
            </a:r>
            <a:endParaRPr lang="zh-CN" altLang="en-US" dirty="0"/>
          </a:p>
          <a:p>
            <a:pPr eaLnBrk="1" hangingPunct="1">
              <a:lnSpc>
                <a:spcPct val="80000"/>
              </a:lnSpc>
              <a:buNone/>
            </a:pPr>
            <a:r>
              <a:rPr lang="en-US" altLang="zh-CN" sz="2400" dirty="0"/>
              <a:t>4. Retail clothier ——</a:t>
            </a:r>
            <a:r>
              <a:rPr lang="zh-CN" altLang="en-US" sz="2400" dirty="0"/>
              <a:t>指专营男式服装的零售商。“</a:t>
            </a:r>
            <a:r>
              <a:rPr lang="en-US" altLang="zh-CN" sz="2400" dirty="0"/>
              <a:t>Merchant”“</a:t>
            </a:r>
            <a:r>
              <a:rPr lang="zh-CN" altLang="en-US" sz="2400" dirty="0"/>
              <a:t>商人”一词现在不常用。常被以下这些词取代： </a:t>
            </a:r>
            <a:endParaRPr lang="zh-CN" altLang="en-US"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7651" name="Rectangle 3"/>
          <p:cNvSpPr>
            <a:spLocks noGrp="1"/>
          </p:cNvSpPr>
          <p:nvPr>
            <p:ph idx="1"/>
          </p:nvPr>
        </p:nvSpPr>
        <p:spPr>
          <a:xfrm>
            <a:off x="609600" y="1143000"/>
            <a:ext cx="7924800" cy="4876800"/>
          </a:xfrm>
          <a:ln/>
        </p:spPr>
        <p:txBody>
          <a:bodyPr vert="horz" wrap="square" lIns="91440" tIns="45720" rIns="91440" bIns="45720" anchor="t" anchorCtr="0"/>
          <a:p>
            <a:pPr eaLnBrk="1" hangingPunct="1">
              <a:lnSpc>
                <a:spcPct val="80000"/>
              </a:lnSpc>
              <a:buNone/>
            </a:pPr>
            <a:r>
              <a:rPr lang="en-US" altLang="zh-CN" sz="2400" dirty="0"/>
              <a:t>3) </a:t>
            </a:r>
            <a:r>
              <a:rPr lang="zh-CN" altLang="en-US" sz="2400" dirty="0"/>
              <a:t>购买动机</a:t>
            </a:r>
            <a:endParaRPr lang="zh-CN" altLang="en-US" sz="2400" dirty="0"/>
          </a:p>
          <a:p>
            <a:pPr eaLnBrk="1" hangingPunct="1">
              <a:lnSpc>
                <a:spcPct val="80000"/>
              </a:lnSpc>
              <a:buNone/>
            </a:pPr>
            <a:r>
              <a:rPr lang="zh-CN" altLang="en-US" sz="2400" dirty="0"/>
              <a:t>    </a:t>
            </a:r>
            <a:r>
              <a:rPr lang="en-US" altLang="zh-CN" sz="2400" dirty="0"/>
              <a:t>motivation to purchase</a:t>
            </a:r>
            <a:endParaRPr lang="en-US" altLang="zh-CN" sz="2400" dirty="0"/>
          </a:p>
          <a:p>
            <a:pPr eaLnBrk="1" hangingPunct="1">
              <a:lnSpc>
                <a:spcPct val="80000"/>
              </a:lnSpc>
              <a:buNone/>
            </a:pPr>
            <a:r>
              <a:rPr lang="en-US" altLang="zh-CN" sz="2400" dirty="0"/>
              <a:t>4) </a:t>
            </a:r>
            <a:r>
              <a:rPr lang="zh-CN" altLang="en-US" sz="2400" dirty="0"/>
              <a:t>最终用户</a:t>
            </a:r>
            <a:endParaRPr lang="zh-CN" altLang="en-US" sz="2400" dirty="0"/>
          </a:p>
          <a:p>
            <a:pPr eaLnBrk="1" hangingPunct="1">
              <a:lnSpc>
                <a:spcPct val="80000"/>
              </a:lnSpc>
              <a:buNone/>
            </a:pPr>
            <a:r>
              <a:rPr lang="zh-CN" altLang="en-US" sz="2400" dirty="0"/>
              <a:t>    </a:t>
            </a:r>
            <a:r>
              <a:rPr lang="en-US" altLang="zh-CN" sz="2400" dirty="0"/>
              <a:t>ultimate consumers</a:t>
            </a:r>
            <a:endParaRPr lang="en-US" altLang="zh-CN" sz="2400" dirty="0"/>
          </a:p>
          <a:p>
            <a:pPr eaLnBrk="1" hangingPunct="1">
              <a:lnSpc>
                <a:spcPct val="80000"/>
              </a:lnSpc>
              <a:buNone/>
            </a:pPr>
            <a:r>
              <a:rPr lang="en-US" altLang="zh-CN" sz="2400" dirty="0"/>
              <a:t>5) </a:t>
            </a:r>
            <a:r>
              <a:rPr lang="zh-CN" altLang="en-US" sz="2400" dirty="0"/>
              <a:t>非赢利性机构</a:t>
            </a:r>
            <a:endParaRPr lang="zh-CN" altLang="en-US" sz="2400" dirty="0"/>
          </a:p>
          <a:p>
            <a:pPr eaLnBrk="1" hangingPunct="1">
              <a:lnSpc>
                <a:spcPct val="80000"/>
              </a:lnSpc>
              <a:buNone/>
            </a:pPr>
            <a:r>
              <a:rPr lang="zh-CN" altLang="en-US" sz="2400" dirty="0"/>
              <a:t>    </a:t>
            </a:r>
            <a:r>
              <a:rPr lang="en-US" altLang="zh-CN" sz="2400" dirty="0"/>
              <a:t>nonprofit institution</a:t>
            </a:r>
            <a:endParaRPr lang="en-US" altLang="zh-CN" sz="2400" dirty="0"/>
          </a:p>
          <a:p>
            <a:pPr eaLnBrk="1" hangingPunct="1">
              <a:lnSpc>
                <a:spcPct val="80000"/>
              </a:lnSpc>
              <a:buNone/>
            </a:pPr>
            <a:r>
              <a:rPr lang="en-US" altLang="zh-CN" sz="2400" dirty="0"/>
              <a:t>6) </a:t>
            </a:r>
            <a:r>
              <a:rPr lang="zh-CN" altLang="en-US" sz="2400" dirty="0"/>
              <a:t>采购制度</a:t>
            </a:r>
            <a:endParaRPr lang="zh-CN" altLang="en-US" sz="2400" dirty="0"/>
          </a:p>
          <a:p>
            <a:pPr eaLnBrk="1" hangingPunct="1">
              <a:lnSpc>
                <a:spcPct val="80000"/>
              </a:lnSpc>
              <a:buNone/>
            </a:pPr>
            <a:r>
              <a:rPr lang="zh-CN" altLang="en-US" sz="2400" dirty="0"/>
              <a:t>    </a:t>
            </a:r>
            <a:r>
              <a:rPr lang="en-US" altLang="zh-CN" sz="2400" dirty="0"/>
              <a:t>purchasing system </a:t>
            </a:r>
            <a:endParaRPr lang="en-US" altLang="zh-CN" sz="2400" dirty="0"/>
          </a:p>
          <a:p>
            <a:pPr eaLnBrk="1" hangingPunct="1">
              <a:lnSpc>
                <a:spcPct val="80000"/>
              </a:lnSpc>
              <a:buNone/>
            </a:pPr>
            <a:r>
              <a:rPr lang="en-US" altLang="zh-CN" sz="2400" dirty="0"/>
              <a:t>7) </a:t>
            </a:r>
            <a:r>
              <a:rPr lang="zh-CN" altLang="en-US" sz="2400" dirty="0"/>
              <a:t>产品规格</a:t>
            </a:r>
            <a:endParaRPr lang="zh-CN" altLang="en-US" sz="2400" dirty="0"/>
          </a:p>
          <a:p>
            <a:pPr eaLnBrk="1" hangingPunct="1">
              <a:lnSpc>
                <a:spcPct val="80000"/>
              </a:lnSpc>
              <a:buNone/>
            </a:pPr>
            <a:r>
              <a:rPr lang="zh-CN" altLang="en-US" sz="2400" dirty="0"/>
              <a:t>    </a:t>
            </a:r>
            <a:r>
              <a:rPr lang="en-US" altLang="zh-CN" sz="2400" dirty="0"/>
              <a:t>product specifications</a:t>
            </a:r>
            <a:endParaRPr lang="en-US" altLang="zh-CN" sz="2400" dirty="0"/>
          </a:p>
          <a:p>
            <a:pPr eaLnBrk="1" hangingPunct="1">
              <a:lnSpc>
                <a:spcPct val="80000"/>
              </a:lnSpc>
              <a:buNone/>
            </a:pPr>
            <a:r>
              <a:rPr lang="en-US" altLang="zh-CN" sz="2400" dirty="0"/>
              <a:t>8) </a:t>
            </a:r>
            <a:r>
              <a:rPr lang="zh-CN" altLang="en-US" sz="2400" dirty="0"/>
              <a:t>招标</a:t>
            </a:r>
            <a:endParaRPr lang="zh-CN" altLang="en-US" sz="2400" dirty="0"/>
          </a:p>
          <a:p>
            <a:pPr eaLnBrk="1" hangingPunct="1">
              <a:lnSpc>
                <a:spcPct val="80000"/>
              </a:lnSpc>
              <a:buNone/>
            </a:pPr>
            <a:r>
              <a:rPr lang="zh-CN" altLang="en-US" sz="2400" dirty="0"/>
              <a:t>    </a:t>
            </a:r>
            <a:r>
              <a:rPr lang="en-US" altLang="zh-CN" sz="2400" dirty="0"/>
              <a:t>to request bids </a:t>
            </a:r>
            <a:endParaRPr lang="en-US" altLang="zh-CN" sz="2400" dirty="0"/>
          </a:p>
          <a:p>
            <a:pPr eaLnBrk="1" hangingPunct="1">
              <a:lnSpc>
                <a:spcPct val="80000"/>
              </a:lnSpc>
              <a:buNone/>
            </a:pPr>
            <a:r>
              <a:rPr lang="en-US" altLang="zh-CN" sz="2400" dirty="0"/>
              <a:t>9) </a:t>
            </a:r>
            <a:r>
              <a:rPr lang="zh-CN" altLang="en-US" sz="2400" dirty="0"/>
              <a:t>低价产品</a:t>
            </a:r>
            <a:endParaRPr lang="zh-CN" altLang="en-US" sz="2400" dirty="0"/>
          </a:p>
          <a:p>
            <a:pPr eaLnBrk="1" hangingPunct="1">
              <a:lnSpc>
                <a:spcPct val="80000"/>
              </a:lnSpc>
              <a:buNone/>
            </a:pPr>
            <a:r>
              <a:rPr lang="zh-CN" altLang="en-US" sz="2400" dirty="0"/>
              <a:t>    </a:t>
            </a:r>
            <a:r>
              <a:rPr lang="en-US" altLang="zh-CN" sz="2400" dirty="0"/>
              <a:t>low-priced products</a:t>
            </a:r>
            <a:endParaRPr lang="en-US" altLang="zh-CN" sz="2400" dirty="0"/>
          </a:p>
          <a:p>
            <a:pPr eaLnBrk="1" hangingPunct="1">
              <a:lnSpc>
                <a:spcPct val="80000"/>
              </a:lnSpc>
            </a:pPr>
            <a:endParaRPr lang="en-US" altLang="zh-CN"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7651">
                                            <p:txEl>
                                              <p:charRg st="8" end="35"/>
                                            </p:txEl>
                                          </p:spTgt>
                                        </p:tgtEl>
                                        <p:attrNameLst>
                                          <p:attrName>style.visibility</p:attrName>
                                        </p:attrNameLst>
                                      </p:cBhvr>
                                      <p:to>
                                        <p:strVal val="visible"/>
                                      </p:to>
                                    </p:set>
                                    <p:animEffect transition="in" filter="diamond(in)">
                                      <p:cBhvr>
                                        <p:cTn id="7" dur="2000"/>
                                        <p:tgtEl>
                                          <p:spTgt spid="27651">
                                            <p:txEl>
                                              <p:charRg st="8" end="35"/>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7651">
                                            <p:txEl>
                                              <p:charRg st="43" end="66"/>
                                            </p:txEl>
                                          </p:spTgt>
                                        </p:tgtEl>
                                        <p:attrNameLst>
                                          <p:attrName>style.visibility</p:attrName>
                                        </p:attrNameLst>
                                      </p:cBhvr>
                                      <p:to>
                                        <p:strVal val="visible"/>
                                      </p:to>
                                    </p:set>
                                    <p:animEffect transition="in" filter="diamond(in)">
                                      <p:cBhvr>
                                        <p:cTn id="12" dur="2000"/>
                                        <p:tgtEl>
                                          <p:spTgt spid="27651">
                                            <p:txEl>
                                              <p:charRg st="43" end="6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7651">
                                            <p:txEl>
                                              <p:charRg st="76" end="102"/>
                                            </p:txEl>
                                          </p:spTgt>
                                        </p:tgtEl>
                                        <p:attrNameLst>
                                          <p:attrName>style.visibility</p:attrName>
                                        </p:attrNameLst>
                                      </p:cBhvr>
                                      <p:to>
                                        <p:strVal val="visible"/>
                                      </p:to>
                                    </p:set>
                                    <p:animEffect transition="in" filter="diamond(in)">
                                      <p:cBhvr>
                                        <p:cTn id="17" dur="2000"/>
                                        <p:tgtEl>
                                          <p:spTgt spid="27651">
                                            <p:txEl>
                                              <p:charRg st="76" end="10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7651">
                                            <p:txEl>
                                              <p:charRg st="110" end="133"/>
                                            </p:txEl>
                                          </p:spTgt>
                                        </p:tgtEl>
                                        <p:attrNameLst>
                                          <p:attrName>style.visibility</p:attrName>
                                        </p:attrNameLst>
                                      </p:cBhvr>
                                      <p:to>
                                        <p:strVal val="visible"/>
                                      </p:to>
                                    </p:set>
                                    <p:animEffect transition="in" filter="diamond(in)">
                                      <p:cBhvr>
                                        <p:cTn id="22" dur="2000"/>
                                        <p:tgtEl>
                                          <p:spTgt spid="27651">
                                            <p:txEl>
                                              <p:charRg st="110" end="13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7651">
                                            <p:txEl>
                                              <p:charRg st="141" end="168"/>
                                            </p:txEl>
                                          </p:spTgt>
                                        </p:tgtEl>
                                        <p:attrNameLst>
                                          <p:attrName>style.visibility</p:attrName>
                                        </p:attrNameLst>
                                      </p:cBhvr>
                                      <p:to>
                                        <p:strVal val="visible"/>
                                      </p:to>
                                    </p:set>
                                    <p:animEffect transition="in" filter="diamond(in)">
                                      <p:cBhvr>
                                        <p:cTn id="27" dur="2000"/>
                                        <p:tgtEl>
                                          <p:spTgt spid="27651">
                                            <p:txEl>
                                              <p:charRg st="141" end="16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7651">
                                            <p:txEl>
                                              <p:charRg st="174" end="195"/>
                                            </p:txEl>
                                          </p:spTgt>
                                        </p:tgtEl>
                                        <p:attrNameLst>
                                          <p:attrName>style.visibility</p:attrName>
                                        </p:attrNameLst>
                                      </p:cBhvr>
                                      <p:to>
                                        <p:strVal val="visible"/>
                                      </p:to>
                                    </p:set>
                                    <p:animEffect transition="in" filter="diamond(in)">
                                      <p:cBhvr>
                                        <p:cTn id="32" dur="2000"/>
                                        <p:tgtEl>
                                          <p:spTgt spid="27651">
                                            <p:txEl>
                                              <p:charRg st="174" end="19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27651">
                                            <p:txEl>
                                              <p:charRg st="203" end="227"/>
                                            </p:txEl>
                                          </p:spTgt>
                                        </p:tgtEl>
                                        <p:attrNameLst>
                                          <p:attrName>style.visibility</p:attrName>
                                        </p:attrNameLst>
                                      </p:cBhvr>
                                      <p:to>
                                        <p:strVal val="visible"/>
                                      </p:to>
                                    </p:set>
                                    <p:animEffect transition="in" filter="diamond(in)">
                                      <p:cBhvr>
                                        <p:cTn id="37" dur="2000"/>
                                        <p:tgtEl>
                                          <p:spTgt spid="27651">
                                            <p:txEl>
                                              <p:charRg st="203" end="2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4819" name="Rectangle 3"/>
          <p:cNvSpPr>
            <a:spLocks noGrp="1"/>
          </p:cNvSpPr>
          <p:nvPr>
            <p:ph idx="1"/>
          </p:nvPr>
        </p:nvSpPr>
        <p:spPr>
          <a:ln/>
        </p:spPr>
        <p:txBody>
          <a:bodyPr vert="horz" wrap="square" lIns="91440" tIns="45720" rIns="91440" bIns="45720" anchor="t" anchorCtr="0"/>
          <a:p>
            <a:pPr eaLnBrk="1" hangingPunct="1">
              <a:lnSpc>
                <a:spcPct val="80000"/>
              </a:lnSpc>
              <a:buNone/>
            </a:pPr>
            <a:r>
              <a:rPr lang="en-US" altLang="zh-CN" sz="2400" dirty="0"/>
              <a:t>10) </a:t>
            </a:r>
            <a:r>
              <a:rPr lang="zh-CN" altLang="en-US" sz="2400" dirty="0"/>
              <a:t>可自由支配的收入</a:t>
            </a:r>
            <a:endParaRPr lang="zh-CN" altLang="en-US" sz="2400" dirty="0"/>
          </a:p>
          <a:p>
            <a:pPr eaLnBrk="1" hangingPunct="1">
              <a:lnSpc>
                <a:spcPct val="80000"/>
              </a:lnSpc>
              <a:buNone/>
            </a:pPr>
            <a:r>
              <a:rPr lang="zh-CN" altLang="en-US" sz="2400" dirty="0"/>
              <a:t>      </a:t>
            </a:r>
            <a:r>
              <a:rPr lang="en-US" altLang="zh-CN" sz="2400" dirty="0"/>
              <a:t>discretionary income </a:t>
            </a:r>
            <a:endParaRPr lang="en-US" altLang="zh-CN" sz="2400" dirty="0"/>
          </a:p>
          <a:p>
            <a:pPr eaLnBrk="1" hangingPunct="1">
              <a:lnSpc>
                <a:spcPct val="80000"/>
              </a:lnSpc>
              <a:buNone/>
            </a:pPr>
            <a:r>
              <a:rPr lang="en-US" altLang="zh-CN" sz="2400" dirty="0"/>
              <a:t>11) </a:t>
            </a:r>
            <a:r>
              <a:rPr lang="zh-CN" altLang="en-US" sz="2400" dirty="0"/>
              <a:t>多人挣钱型家庭</a:t>
            </a:r>
            <a:endParaRPr lang="zh-CN" altLang="en-US" sz="2400" dirty="0"/>
          </a:p>
          <a:p>
            <a:pPr eaLnBrk="1" hangingPunct="1">
              <a:lnSpc>
                <a:spcPct val="80000"/>
              </a:lnSpc>
              <a:buNone/>
            </a:pPr>
            <a:r>
              <a:rPr lang="zh-CN" altLang="en-US" sz="2400" dirty="0"/>
              <a:t>      </a:t>
            </a:r>
            <a:r>
              <a:rPr lang="en-US" altLang="zh-CN" sz="2400" dirty="0"/>
              <a:t>multilateral families</a:t>
            </a:r>
            <a:endParaRPr lang="en-US" altLang="zh-CN" sz="2400" dirty="0"/>
          </a:p>
          <a:p>
            <a:pPr eaLnBrk="1" hangingPunct="1">
              <a:lnSpc>
                <a:spcPct val="80000"/>
              </a:lnSpc>
              <a:buNone/>
            </a:pPr>
            <a:r>
              <a:rPr lang="en-US" altLang="zh-CN" sz="2400" dirty="0"/>
              <a:t>12) </a:t>
            </a:r>
            <a:r>
              <a:rPr lang="zh-CN" altLang="en-US" sz="2400" dirty="0"/>
              <a:t>价格和质量比较</a:t>
            </a:r>
            <a:endParaRPr lang="zh-CN" altLang="en-US" sz="2400" dirty="0"/>
          </a:p>
          <a:p>
            <a:pPr eaLnBrk="1" hangingPunct="1">
              <a:lnSpc>
                <a:spcPct val="80000"/>
              </a:lnSpc>
              <a:buNone/>
            </a:pPr>
            <a:r>
              <a:rPr lang="zh-CN" altLang="en-US" sz="2400" dirty="0"/>
              <a:t>     </a:t>
            </a:r>
            <a:r>
              <a:rPr lang="en-US" altLang="zh-CN" sz="2400" dirty="0"/>
              <a:t>price and quality comparison </a:t>
            </a:r>
            <a:endParaRPr lang="en-US" altLang="zh-CN" sz="2400" dirty="0"/>
          </a:p>
          <a:p>
            <a:pPr eaLnBrk="1" hangingPunct="1">
              <a:lnSpc>
                <a:spcPct val="80000"/>
              </a:lnSpc>
              <a:buNone/>
            </a:pPr>
            <a:r>
              <a:rPr lang="en-US" altLang="zh-CN" sz="2400" dirty="0"/>
              <a:t>13) </a:t>
            </a:r>
            <a:r>
              <a:rPr lang="zh-CN" altLang="en-US" sz="2400" dirty="0"/>
              <a:t>投币式自动售货机</a:t>
            </a:r>
            <a:endParaRPr lang="zh-CN" altLang="en-US" sz="2400" dirty="0"/>
          </a:p>
          <a:p>
            <a:pPr eaLnBrk="1" hangingPunct="1">
              <a:lnSpc>
                <a:spcPct val="80000"/>
              </a:lnSpc>
              <a:buNone/>
            </a:pPr>
            <a:r>
              <a:rPr lang="zh-CN" altLang="en-US" sz="2400" dirty="0"/>
              <a:t>     </a:t>
            </a:r>
            <a:r>
              <a:rPr lang="en-US" altLang="zh-CN" sz="2400" dirty="0"/>
              <a:t>vending machines</a:t>
            </a:r>
            <a:endParaRPr lang="en-US" altLang="zh-CN" sz="2400" dirty="0"/>
          </a:p>
          <a:p>
            <a:pPr eaLnBrk="1" hangingPunct="1">
              <a:lnSpc>
                <a:spcPct val="80000"/>
              </a:lnSpc>
              <a:buNone/>
            </a:pPr>
            <a:r>
              <a:rPr lang="en-US" altLang="zh-CN" sz="2400" dirty="0"/>
              <a:t>14) </a:t>
            </a:r>
            <a:r>
              <a:rPr lang="zh-CN" altLang="en-US" sz="2400" dirty="0"/>
              <a:t>营销调研</a:t>
            </a:r>
            <a:endParaRPr lang="zh-CN" altLang="en-US" sz="2400" dirty="0"/>
          </a:p>
          <a:p>
            <a:pPr eaLnBrk="1" hangingPunct="1">
              <a:lnSpc>
                <a:spcPct val="80000"/>
              </a:lnSpc>
              <a:buNone/>
            </a:pPr>
            <a:r>
              <a:rPr lang="zh-CN" altLang="en-US" sz="2400" dirty="0"/>
              <a:t>     </a:t>
            </a:r>
            <a:r>
              <a:rPr lang="en-US" altLang="zh-CN" sz="2400" dirty="0"/>
              <a:t>marketing research</a:t>
            </a:r>
            <a:endParaRPr lang="en-US" altLang="zh-CN" sz="2400" dirty="0"/>
          </a:p>
          <a:p>
            <a:pPr eaLnBrk="1" hangingPunct="1">
              <a:lnSpc>
                <a:spcPct val="80000"/>
              </a:lnSpc>
              <a:buNone/>
            </a:pP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4819">
                                            <p:txEl>
                                              <p:charRg st="13" end="41"/>
                                            </p:txEl>
                                          </p:spTgt>
                                        </p:tgtEl>
                                        <p:attrNameLst>
                                          <p:attrName>style.visibility</p:attrName>
                                        </p:attrNameLst>
                                      </p:cBhvr>
                                      <p:to>
                                        <p:strVal val="visible"/>
                                      </p:to>
                                    </p:set>
                                    <p:animEffect transition="in" filter="diamond(in)">
                                      <p:cBhvr>
                                        <p:cTn id="7" dur="2000"/>
                                        <p:tgtEl>
                                          <p:spTgt spid="34819">
                                            <p:txEl>
                                              <p:charRg st="13" end="4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4819">
                                            <p:txEl>
                                              <p:charRg st="53" end="81"/>
                                            </p:txEl>
                                          </p:spTgt>
                                        </p:tgtEl>
                                        <p:attrNameLst>
                                          <p:attrName>style.visibility</p:attrName>
                                        </p:attrNameLst>
                                      </p:cBhvr>
                                      <p:to>
                                        <p:strVal val="visible"/>
                                      </p:to>
                                    </p:set>
                                    <p:animEffect transition="in" filter="diamond(in)">
                                      <p:cBhvr>
                                        <p:cTn id="12" dur="2000"/>
                                        <p:tgtEl>
                                          <p:spTgt spid="34819">
                                            <p:txEl>
                                              <p:charRg st="53" end="8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4819">
                                            <p:txEl>
                                              <p:charRg st="93" end="128"/>
                                            </p:txEl>
                                          </p:spTgt>
                                        </p:tgtEl>
                                        <p:attrNameLst>
                                          <p:attrName>style.visibility</p:attrName>
                                        </p:attrNameLst>
                                      </p:cBhvr>
                                      <p:to>
                                        <p:strVal val="visible"/>
                                      </p:to>
                                    </p:set>
                                    <p:animEffect transition="in" filter="diamond(in)">
                                      <p:cBhvr>
                                        <p:cTn id="17" dur="2000"/>
                                        <p:tgtEl>
                                          <p:spTgt spid="34819">
                                            <p:txEl>
                                              <p:charRg st="93" end="12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4819">
                                            <p:txEl>
                                              <p:charRg st="141" end="163"/>
                                            </p:txEl>
                                          </p:spTgt>
                                        </p:tgtEl>
                                        <p:attrNameLst>
                                          <p:attrName>style.visibility</p:attrName>
                                        </p:attrNameLst>
                                      </p:cBhvr>
                                      <p:to>
                                        <p:strVal val="visible"/>
                                      </p:to>
                                    </p:set>
                                    <p:animEffect transition="in" filter="diamond(in)">
                                      <p:cBhvr>
                                        <p:cTn id="22" dur="2000"/>
                                        <p:tgtEl>
                                          <p:spTgt spid="34819">
                                            <p:txEl>
                                              <p:charRg st="141" end="16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4819">
                                            <p:txEl>
                                              <p:charRg st="172" end="196"/>
                                            </p:txEl>
                                          </p:spTgt>
                                        </p:tgtEl>
                                        <p:attrNameLst>
                                          <p:attrName>style.visibility</p:attrName>
                                        </p:attrNameLst>
                                      </p:cBhvr>
                                      <p:to>
                                        <p:strVal val="visible"/>
                                      </p:to>
                                    </p:set>
                                    <p:animEffect transition="in" filter="diamond(in)">
                                      <p:cBhvr>
                                        <p:cTn id="27" dur="2000"/>
                                        <p:tgtEl>
                                          <p:spTgt spid="34819">
                                            <p:txEl>
                                              <p:charRg st="172" end="1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a:ln/>
        </p:spPr>
        <p:txBody>
          <a:bodyPr vert="horz" wrap="square" lIns="91440" tIns="45720" rIns="91440" bIns="45720" anchor="ctr" anchorCtr="0"/>
          <a:p>
            <a:pPr eaLnBrk="1" hangingPunct="1"/>
            <a:r>
              <a:rPr lang="en-US" altLang="zh-CN" sz="2800" b="1" dirty="0"/>
              <a:t>4. Read the Following Passage and Fill in the Blanks with Appropriate Words: </a:t>
            </a:r>
            <a:br>
              <a:rPr lang="en-US" altLang="zh-CN" sz="2800" dirty="0"/>
            </a:br>
            <a:endParaRPr lang="en-US" altLang="zh-CN" sz="2800" dirty="0"/>
          </a:p>
        </p:txBody>
      </p:sp>
      <p:sp>
        <p:nvSpPr>
          <p:cNvPr id="25603" name="Rectangle 3"/>
          <p:cNvSpPr>
            <a:spLocks noGrp="1"/>
          </p:cNvSpPr>
          <p:nvPr>
            <p:ph idx="1"/>
          </p:nvPr>
        </p:nvSpPr>
        <p:spPr>
          <a:xfrm>
            <a:off x="442913" y="1600200"/>
            <a:ext cx="8015287" cy="4419600"/>
          </a:xfrm>
          <a:ln/>
        </p:spPr>
        <p:txBody>
          <a:bodyPr vert="horz" wrap="square" lIns="91440" tIns="45720" rIns="91440" bIns="45720" anchor="t" anchorCtr="0"/>
          <a:p>
            <a:pPr algn="just" eaLnBrk="1" hangingPunct="1">
              <a:buNone/>
            </a:pPr>
            <a:r>
              <a:rPr lang="en-US" altLang="zh-CN" sz="2400" dirty="0"/>
              <a:t>    The marketing process begins with the </a:t>
            </a:r>
            <a:r>
              <a:rPr lang="en-US" altLang="zh-CN" sz="2400" u="sng" dirty="0"/>
              <a:t>              </a:t>
            </a:r>
            <a:r>
              <a:rPr lang="en-US" altLang="zh-CN" sz="2400" dirty="0"/>
              <a:t>of a good or service that satisfies the </a:t>
            </a:r>
            <a:r>
              <a:rPr lang="en-US" altLang="zh-CN" sz="2400" u="sng" dirty="0"/>
              <a:t>           </a:t>
            </a:r>
            <a:r>
              <a:rPr lang="en-US" altLang="zh-CN" sz="2400" dirty="0"/>
              <a:t>of buyers. In addition to the product itself, the marketing </a:t>
            </a:r>
            <a:r>
              <a:rPr lang="en-US" altLang="zh-CN" sz="2400" u="sng" dirty="0"/>
              <a:t>         </a:t>
            </a:r>
            <a:r>
              <a:rPr lang="en-US" altLang="zh-CN" sz="2400" dirty="0"/>
              <a:t>must include strategies for pricing, promoting, and distributing the  </a:t>
            </a:r>
            <a:r>
              <a:rPr lang="en-US" altLang="zh-CN" sz="2400" u="sng" dirty="0"/>
              <a:t>             </a:t>
            </a:r>
            <a:r>
              <a:rPr lang="en-US" altLang="zh-CN" sz="2400" dirty="0"/>
              <a:t>.  In practice, marketing functions can be grouped into </a:t>
            </a:r>
            <a:r>
              <a:rPr lang="en-US" altLang="zh-CN" sz="2400" u="sng" dirty="0"/>
              <a:t>                 </a:t>
            </a:r>
            <a:r>
              <a:rPr lang="en-US" altLang="zh-CN" sz="2400" dirty="0"/>
              <a:t> functions (buying and selling), </a:t>
            </a:r>
            <a:r>
              <a:rPr lang="en-US" altLang="zh-CN" sz="2400" u="sng" dirty="0"/>
              <a:t>                  </a:t>
            </a:r>
            <a:r>
              <a:rPr lang="en-US" altLang="zh-CN" sz="2400" dirty="0"/>
              <a:t> functions (transportation and storage), and </a:t>
            </a:r>
            <a:r>
              <a:rPr lang="en-US" altLang="zh-CN" sz="2400" u="sng" dirty="0"/>
              <a:t>                  </a:t>
            </a:r>
            <a:r>
              <a:rPr lang="en-US" altLang="zh-CN" sz="2400" dirty="0"/>
              <a:t>functions (standardization, financing and risk taking).</a:t>
            </a:r>
            <a:endParaRPr lang="en-US" altLang="zh-CN" sz="2400" dirty="0"/>
          </a:p>
          <a:p>
            <a:pPr algn="just" eaLnBrk="1" hangingPunct="1">
              <a:buNone/>
            </a:pPr>
            <a:r>
              <a:rPr lang="en-US" altLang="zh-CN" sz="3600" dirty="0"/>
              <a:t>     </a:t>
            </a:r>
            <a:endParaRPr lang="en-US" altLang="zh-CN" sz="4400" dirty="0"/>
          </a:p>
        </p:txBody>
      </p:sp>
      <p:sp>
        <p:nvSpPr>
          <p:cNvPr id="28676" name="Text Box 4"/>
          <p:cNvSpPr txBox="1"/>
          <p:nvPr/>
        </p:nvSpPr>
        <p:spPr>
          <a:xfrm>
            <a:off x="6172200" y="1600200"/>
            <a:ext cx="1295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creation</a:t>
            </a:r>
            <a:endParaRPr lang="en-US" altLang="zh-CN" sz="2400" dirty="0"/>
          </a:p>
        </p:txBody>
      </p:sp>
      <p:sp>
        <p:nvSpPr>
          <p:cNvPr id="28677" name="Text Box 5"/>
          <p:cNvSpPr txBox="1"/>
          <p:nvPr/>
        </p:nvSpPr>
        <p:spPr>
          <a:xfrm>
            <a:off x="5334000" y="1981200"/>
            <a:ext cx="11430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needs</a:t>
            </a:r>
            <a:endParaRPr lang="en-US" altLang="zh-CN" sz="2400" dirty="0"/>
          </a:p>
        </p:txBody>
      </p:sp>
      <p:sp>
        <p:nvSpPr>
          <p:cNvPr id="28678" name="Text Box 6"/>
          <p:cNvSpPr txBox="1"/>
          <p:nvPr/>
        </p:nvSpPr>
        <p:spPr>
          <a:xfrm>
            <a:off x="6781800" y="2286000"/>
            <a:ext cx="6858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mix</a:t>
            </a:r>
            <a:endParaRPr lang="en-US" altLang="zh-CN" sz="2400" dirty="0"/>
          </a:p>
        </p:txBody>
      </p:sp>
      <p:sp>
        <p:nvSpPr>
          <p:cNvPr id="28679" name="Text Box 7"/>
          <p:cNvSpPr txBox="1"/>
          <p:nvPr/>
        </p:nvSpPr>
        <p:spPr>
          <a:xfrm>
            <a:off x="2971800" y="3048000"/>
            <a:ext cx="13716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algn="just" eaLnBrk="1" hangingPunct="1">
              <a:spcBef>
                <a:spcPct val="50000"/>
              </a:spcBef>
              <a:buClrTx/>
              <a:buSzTx/>
              <a:buFontTx/>
              <a:buNone/>
            </a:pPr>
            <a:r>
              <a:rPr lang="en-US" altLang="zh-CN" sz="2400" dirty="0"/>
              <a:t>product</a:t>
            </a:r>
            <a:endParaRPr lang="en-US" altLang="zh-CN" sz="2400" dirty="0"/>
          </a:p>
        </p:txBody>
      </p:sp>
      <p:sp>
        <p:nvSpPr>
          <p:cNvPr id="28680" name="Text Box 8"/>
          <p:cNvSpPr txBox="1"/>
          <p:nvPr/>
        </p:nvSpPr>
        <p:spPr>
          <a:xfrm>
            <a:off x="5029200" y="3352800"/>
            <a:ext cx="1676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exchange</a:t>
            </a:r>
            <a:endParaRPr lang="en-US" altLang="zh-CN" sz="2400" dirty="0"/>
          </a:p>
        </p:txBody>
      </p:sp>
      <p:sp>
        <p:nvSpPr>
          <p:cNvPr id="28681" name="Text Box 9"/>
          <p:cNvSpPr txBox="1"/>
          <p:nvPr/>
        </p:nvSpPr>
        <p:spPr>
          <a:xfrm>
            <a:off x="3657600" y="3733800"/>
            <a:ext cx="17526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distribution</a:t>
            </a:r>
            <a:endParaRPr lang="en-US" altLang="zh-CN" sz="2400" dirty="0"/>
          </a:p>
        </p:txBody>
      </p:sp>
      <p:sp>
        <p:nvSpPr>
          <p:cNvPr id="28682" name="Text Box 10"/>
          <p:cNvSpPr txBox="1"/>
          <p:nvPr/>
        </p:nvSpPr>
        <p:spPr>
          <a:xfrm>
            <a:off x="5486400" y="4114800"/>
            <a:ext cx="16002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facilitation</a:t>
            </a: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additive="base">
                                        <p:cTn id="7" dur="500" fill="hold"/>
                                        <p:tgtEl>
                                          <p:spTgt spid="28676"/>
                                        </p:tgtEl>
                                        <p:attrNameLst>
                                          <p:attrName>ppt_x</p:attrName>
                                        </p:attrNameLst>
                                      </p:cBhvr>
                                      <p:tavLst>
                                        <p:tav tm="0">
                                          <p:val>
                                            <p:strVal val="#ppt_x"/>
                                          </p:val>
                                        </p:tav>
                                        <p:tav tm="100000">
                                          <p:val>
                                            <p:strVal val="#ppt_x"/>
                                          </p:val>
                                        </p:tav>
                                      </p:tavLst>
                                    </p:anim>
                                    <p:anim calcmode="lin" valueType="num">
                                      <p:cBhvr additive="base">
                                        <p:cTn id="8" dur="500" fill="hold"/>
                                        <p:tgtEl>
                                          <p:spTgt spid="286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7"/>
                                        </p:tgtEl>
                                        <p:attrNameLst>
                                          <p:attrName>style.visibility</p:attrName>
                                        </p:attrNameLst>
                                      </p:cBhvr>
                                      <p:to>
                                        <p:strVal val="visible"/>
                                      </p:to>
                                    </p:set>
                                    <p:anim calcmode="lin" valueType="num">
                                      <p:cBhvr additive="base">
                                        <p:cTn id="13" dur="500" fill="hold"/>
                                        <p:tgtEl>
                                          <p:spTgt spid="28677"/>
                                        </p:tgtEl>
                                        <p:attrNameLst>
                                          <p:attrName>ppt_x</p:attrName>
                                        </p:attrNameLst>
                                      </p:cBhvr>
                                      <p:tavLst>
                                        <p:tav tm="0">
                                          <p:val>
                                            <p:strVal val="#ppt_x"/>
                                          </p:val>
                                        </p:tav>
                                        <p:tav tm="100000">
                                          <p:val>
                                            <p:strVal val="#ppt_x"/>
                                          </p:val>
                                        </p:tav>
                                      </p:tavLst>
                                    </p:anim>
                                    <p:anim calcmode="lin" valueType="num">
                                      <p:cBhvr additive="base">
                                        <p:cTn id="14"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678">
                                            <p:txEl>
                                              <p:charRg st="0" end="4"/>
                                            </p:txEl>
                                          </p:spTgt>
                                        </p:tgtEl>
                                        <p:attrNameLst>
                                          <p:attrName>style.visibility</p:attrName>
                                        </p:attrNameLst>
                                      </p:cBhvr>
                                      <p:to>
                                        <p:strVal val="visible"/>
                                      </p:to>
                                    </p:set>
                                    <p:anim calcmode="lin" valueType="num">
                                      <p:cBhvr additive="base">
                                        <p:cTn id="19" dur="500" fill="hold"/>
                                        <p:tgtEl>
                                          <p:spTgt spid="28678">
                                            <p:txEl>
                                              <p:charRg st="0"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8">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679"/>
                                        </p:tgtEl>
                                        <p:attrNameLst>
                                          <p:attrName>style.visibility</p:attrName>
                                        </p:attrNameLst>
                                      </p:cBhvr>
                                      <p:to>
                                        <p:strVal val="visible"/>
                                      </p:to>
                                    </p:set>
                                    <p:anim calcmode="lin" valueType="num">
                                      <p:cBhvr additive="base">
                                        <p:cTn id="25" dur="500" fill="hold"/>
                                        <p:tgtEl>
                                          <p:spTgt spid="28679"/>
                                        </p:tgtEl>
                                        <p:attrNameLst>
                                          <p:attrName>ppt_x</p:attrName>
                                        </p:attrNameLst>
                                      </p:cBhvr>
                                      <p:tavLst>
                                        <p:tav tm="0">
                                          <p:val>
                                            <p:strVal val="#ppt_x"/>
                                          </p:val>
                                        </p:tav>
                                        <p:tav tm="100000">
                                          <p:val>
                                            <p:strVal val="#ppt_x"/>
                                          </p:val>
                                        </p:tav>
                                      </p:tavLst>
                                    </p:anim>
                                    <p:anim calcmode="lin" valueType="num">
                                      <p:cBhvr additive="base">
                                        <p:cTn id="26" dur="500" fill="hold"/>
                                        <p:tgtEl>
                                          <p:spTgt spid="2867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8680"/>
                                        </p:tgtEl>
                                        <p:attrNameLst>
                                          <p:attrName>style.visibility</p:attrName>
                                        </p:attrNameLst>
                                      </p:cBhvr>
                                      <p:to>
                                        <p:strVal val="visible"/>
                                      </p:to>
                                    </p:set>
                                    <p:anim calcmode="lin" valueType="num">
                                      <p:cBhvr additive="base">
                                        <p:cTn id="31" dur="500" fill="hold"/>
                                        <p:tgtEl>
                                          <p:spTgt spid="28680"/>
                                        </p:tgtEl>
                                        <p:attrNameLst>
                                          <p:attrName>ppt_x</p:attrName>
                                        </p:attrNameLst>
                                      </p:cBhvr>
                                      <p:tavLst>
                                        <p:tav tm="0">
                                          <p:val>
                                            <p:strVal val="#ppt_x"/>
                                          </p:val>
                                        </p:tav>
                                        <p:tav tm="100000">
                                          <p:val>
                                            <p:strVal val="#ppt_x"/>
                                          </p:val>
                                        </p:tav>
                                      </p:tavLst>
                                    </p:anim>
                                    <p:anim calcmode="lin" valueType="num">
                                      <p:cBhvr additive="base">
                                        <p:cTn id="32" dur="500" fill="hold"/>
                                        <p:tgtEl>
                                          <p:spTgt spid="2868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8681"/>
                                        </p:tgtEl>
                                        <p:attrNameLst>
                                          <p:attrName>style.visibility</p:attrName>
                                        </p:attrNameLst>
                                      </p:cBhvr>
                                      <p:to>
                                        <p:strVal val="visible"/>
                                      </p:to>
                                    </p:set>
                                    <p:anim calcmode="lin" valueType="num">
                                      <p:cBhvr additive="base">
                                        <p:cTn id="37" dur="500" fill="hold"/>
                                        <p:tgtEl>
                                          <p:spTgt spid="28681"/>
                                        </p:tgtEl>
                                        <p:attrNameLst>
                                          <p:attrName>ppt_x</p:attrName>
                                        </p:attrNameLst>
                                      </p:cBhvr>
                                      <p:tavLst>
                                        <p:tav tm="0">
                                          <p:val>
                                            <p:strVal val="#ppt_x"/>
                                          </p:val>
                                        </p:tav>
                                        <p:tav tm="100000">
                                          <p:val>
                                            <p:strVal val="#ppt_x"/>
                                          </p:val>
                                        </p:tav>
                                      </p:tavLst>
                                    </p:anim>
                                    <p:anim calcmode="lin" valueType="num">
                                      <p:cBhvr additive="base">
                                        <p:cTn id="38" dur="500" fill="hold"/>
                                        <p:tgtEl>
                                          <p:spTgt spid="2868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8682"/>
                                        </p:tgtEl>
                                        <p:attrNameLst>
                                          <p:attrName>style.visibility</p:attrName>
                                        </p:attrNameLst>
                                      </p:cBhvr>
                                      <p:to>
                                        <p:strVal val="visible"/>
                                      </p:to>
                                    </p:set>
                                    <p:anim calcmode="lin" valueType="num">
                                      <p:cBhvr additive="base">
                                        <p:cTn id="43" dur="500" fill="hold"/>
                                        <p:tgtEl>
                                          <p:spTgt spid="28682"/>
                                        </p:tgtEl>
                                        <p:attrNameLst>
                                          <p:attrName>ppt_x</p:attrName>
                                        </p:attrNameLst>
                                      </p:cBhvr>
                                      <p:tavLst>
                                        <p:tav tm="0">
                                          <p:val>
                                            <p:strVal val="#ppt_x"/>
                                          </p:val>
                                        </p:tav>
                                        <p:tav tm="100000">
                                          <p:val>
                                            <p:strVal val="#ppt_x"/>
                                          </p:val>
                                        </p:tav>
                                      </p:tavLst>
                                    </p:anim>
                                    <p:anim calcmode="lin" valueType="num">
                                      <p:cBhvr additive="base">
                                        <p:cTn id="44" dur="500" fill="hold"/>
                                        <p:tgtEl>
                                          <p:spTgt spid="286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p:bldP spid="28679" grpId="0"/>
      <p:bldP spid="28680" grpId="0"/>
      <p:bldP spid="28681" grpId="0"/>
      <p:bldP spid="2868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6627" name="Rectangle 3"/>
          <p:cNvSpPr>
            <a:spLocks noGrp="1"/>
          </p:cNvSpPr>
          <p:nvPr>
            <p:ph idx="1"/>
          </p:nvPr>
        </p:nvSpPr>
        <p:spPr>
          <a:ln/>
        </p:spPr>
        <p:txBody>
          <a:bodyPr vert="horz" wrap="square" lIns="91440" tIns="45720" rIns="91440" bIns="45720" anchor="t" anchorCtr="0"/>
          <a:p>
            <a:pPr algn="just" eaLnBrk="1" hangingPunct="1">
              <a:lnSpc>
                <a:spcPct val="90000"/>
              </a:lnSpc>
              <a:buNone/>
            </a:pPr>
            <a:r>
              <a:rPr lang="en-US" altLang="zh-CN" sz="2400" dirty="0"/>
              <a:t>    Business have</a:t>
            </a:r>
            <a:r>
              <a:rPr lang="en-US" altLang="zh-CN" sz="2400" u="sng" dirty="0"/>
              <a:t>                </a:t>
            </a:r>
            <a:r>
              <a:rPr lang="en-US" altLang="zh-CN" sz="2400" dirty="0"/>
              <a:t>that their marketing can be more  </a:t>
            </a:r>
            <a:r>
              <a:rPr lang="en-US" altLang="zh-CN" sz="2400" u="sng" dirty="0"/>
              <a:t>                   </a:t>
            </a:r>
            <a:r>
              <a:rPr lang="en-US" altLang="zh-CN" sz="2400" dirty="0"/>
              <a:t> when it is targeted toward      </a:t>
            </a:r>
            <a:endParaRPr lang="en-US" altLang="zh-CN" sz="2400" dirty="0"/>
          </a:p>
          <a:p>
            <a:pPr algn="just" eaLnBrk="1" hangingPunct="1">
              <a:lnSpc>
                <a:spcPct val="90000"/>
              </a:lnSpc>
              <a:buNone/>
            </a:pPr>
            <a:r>
              <a:rPr lang="en-US" altLang="zh-CN" sz="2400" dirty="0"/>
              <a:t>     </a:t>
            </a:r>
            <a:r>
              <a:rPr lang="en-US" altLang="zh-CN" sz="2400" u="sng" dirty="0"/>
              <a:t>              </a:t>
            </a:r>
            <a:r>
              <a:rPr lang="en-US" altLang="zh-CN" sz="2400" dirty="0"/>
              <a:t>market segments. Markets may be segmented </a:t>
            </a:r>
            <a:r>
              <a:rPr lang="en-US" altLang="zh-CN" sz="2400" u="sng" dirty="0"/>
              <a:t>             </a:t>
            </a:r>
            <a:r>
              <a:rPr lang="en-US" altLang="zh-CN" sz="2400" dirty="0"/>
              <a:t>  on geographic, demographic, psychographic, or product-use   </a:t>
            </a:r>
            <a:r>
              <a:rPr lang="en-US" altLang="zh-CN" sz="2400" u="sng" dirty="0"/>
              <a:t>              </a:t>
            </a:r>
            <a:r>
              <a:rPr lang="en-US" altLang="zh-CN" sz="2400" dirty="0"/>
              <a:t>.  Market research can help to identify target markets by studying </a:t>
            </a:r>
            <a:r>
              <a:rPr lang="en-US" altLang="zh-CN" sz="2400" u="sng" dirty="0"/>
              <a:t>                  </a:t>
            </a:r>
            <a:r>
              <a:rPr lang="en-US" altLang="zh-CN" sz="2400" dirty="0"/>
              <a:t>buying behavior and attitudes.</a:t>
            </a:r>
            <a:endParaRPr lang="en-US" altLang="zh-CN" sz="2400" dirty="0"/>
          </a:p>
          <a:p>
            <a:pPr algn="just" eaLnBrk="1" hangingPunct="1">
              <a:lnSpc>
                <a:spcPct val="90000"/>
              </a:lnSpc>
              <a:buNone/>
            </a:pPr>
            <a:r>
              <a:rPr lang="en-US" altLang="zh-CN" sz="2400" dirty="0"/>
              <a:t>    Market research can help marketers understand </a:t>
            </a:r>
            <a:r>
              <a:rPr lang="en-US" altLang="zh-CN" sz="2400" u="sng" dirty="0"/>
              <a:t>how</a:t>
            </a:r>
            <a:r>
              <a:rPr lang="en-US" altLang="zh-CN" sz="2400" dirty="0"/>
              <a:t> </a:t>
            </a:r>
            <a:r>
              <a:rPr lang="en-US" altLang="zh-CN" sz="2400" u="sng" dirty="0"/>
              <a:t> </a:t>
            </a:r>
            <a:r>
              <a:rPr lang="en-US" altLang="zh-CN" sz="2400" dirty="0"/>
              <a:t> the common traits of the segment affect consumers’ purchasing decision. A number of personal and psychological </a:t>
            </a:r>
            <a:r>
              <a:rPr lang="en-US" altLang="zh-CN" sz="2400" u="sng" dirty="0"/>
              <a:t> considerations</a:t>
            </a:r>
            <a:r>
              <a:rPr lang="en-US" altLang="zh-CN" sz="2400" dirty="0"/>
              <a:t>, along with many social and </a:t>
            </a:r>
            <a:r>
              <a:rPr lang="en-US" altLang="zh-CN" sz="2400" u="sng" dirty="0"/>
              <a:t> cultural</a:t>
            </a:r>
            <a:r>
              <a:rPr lang="en-US" altLang="zh-CN" dirty="0"/>
              <a:t> , </a:t>
            </a:r>
            <a:r>
              <a:rPr lang="en-US" altLang="zh-CN" sz="2400" dirty="0"/>
              <a:t>influences, determine consumers’</a:t>
            </a:r>
            <a:endParaRPr lang="en-US" altLang="zh-CN" sz="2400" dirty="0"/>
          </a:p>
        </p:txBody>
      </p:sp>
      <p:sp>
        <p:nvSpPr>
          <p:cNvPr id="29700" name="Text Box 4"/>
          <p:cNvSpPr txBox="1"/>
          <p:nvPr/>
        </p:nvSpPr>
        <p:spPr>
          <a:xfrm>
            <a:off x="3048000" y="1524000"/>
            <a:ext cx="12192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learned</a:t>
            </a:r>
            <a:endParaRPr lang="en-US" altLang="zh-CN" sz="2400" dirty="0"/>
          </a:p>
        </p:txBody>
      </p:sp>
      <p:sp>
        <p:nvSpPr>
          <p:cNvPr id="29701" name="Text Box 5"/>
          <p:cNvSpPr txBox="1"/>
          <p:nvPr/>
        </p:nvSpPr>
        <p:spPr>
          <a:xfrm>
            <a:off x="1905000" y="1905000"/>
            <a:ext cx="1676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successful</a:t>
            </a:r>
            <a:endParaRPr lang="en-US" altLang="zh-CN" sz="2400" dirty="0"/>
          </a:p>
        </p:txBody>
      </p:sp>
      <p:sp>
        <p:nvSpPr>
          <p:cNvPr id="29702" name="Text Box 6"/>
          <p:cNvSpPr txBox="1"/>
          <p:nvPr/>
        </p:nvSpPr>
        <p:spPr>
          <a:xfrm>
            <a:off x="1066800" y="2286000"/>
            <a:ext cx="12192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specific</a:t>
            </a:r>
            <a:endParaRPr lang="en-US" altLang="zh-CN" sz="2400" dirty="0"/>
          </a:p>
        </p:txBody>
      </p:sp>
      <p:sp>
        <p:nvSpPr>
          <p:cNvPr id="29703" name="Text Box 7"/>
          <p:cNvSpPr txBox="1"/>
          <p:nvPr/>
        </p:nvSpPr>
        <p:spPr>
          <a:xfrm>
            <a:off x="2667000" y="2590800"/>
            <a:ext cx="11430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based</a:t>
            </a:r>
            <a:endParaRPr lang="en-US" altLang="zh-CN" sz="2400" dirty="0"/>
          </a:p>
        </p:txBody>
      </p:sp>
      <p:sp>
        <p:nvSpPr>
          <p:cNvPr id="29704" name="Text Box 8"/>
          <p:cNvSpPr txBox="1"/>
          <p:nvPr/>
        </p:nvSpPr>
        <p:spPr>
          <a:xfrm>
            <a:off x="5334000" y="2971800"/>
            <a:ext cx="14478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variables</a:t>
            </a:r>
            <a:endParaRPr lang="en-US" altLang="zh-CN" sz="2400" dirty="0"/>
          </a:p>
        </p:txBody>
      </p:sp>
      <p:sp>
        <p:nvSpPr>
          <p:cNvPr id="29705" name="Text Box 9"/>
          <p:cNvSpPr txBox="1"/>
          <p:nvPr/>
        </p:nvSpPr>
        <p:spPr>
          <a:xfrm>
            <a:off x="2209800" y="3581400"/>
            <a:ext cx="1676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consumer</a:t>
            </a: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700">
                                            <p:txEl>
                                              <p:charRg st="0" end="8"/>
                                            </p:txEl>
                                          </p:spTgt>
                                        </p:tgtEl>
                                        <p:attrNameLst>
                                          <p:attrName>style.visibility</p:attrName>
                                        </p:attrNameLst>
                                      </p:cBhvr>
                                      <p:to>
                                        <p:strVal val="visible"/>
                                      </p:to>
                                    </p:set>
                                    <p:anim calcmode="lin" valueType="num">
                                      <p:cBhvr additive="base">
                                        <p:cTn id="7" dur="500" fill="hold"/>
                                        <p:tgtEl>
                                          <p:spTgt spid="29700">
                                            <p:txEl>
                                              <p:charRg st="0"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700">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701"/>
                                        </p:tgtEl>
                                        <p:attrNameLst>
                                          <p:attrName>style.visibility</p:attrName>
                                        </p:attrNameLst>
                                      </p:cBhvr>
                                      <p:to>
                                        <p:strVal val="visible"/>
                                      </p:to>
                                    </p:set>
                                    <p:anim calcmode="lin" valueType="num">
                                      <p:cBhvr additive="base">
                                        <p:cTn id="13" dur="500" fill="hold"/>
                                        <p:tgtEl>
                                          <p:spTgt spid="29701"/>
                                        </p:tgtEl>
                                        <p:attrNameLst>
                                          <p:attrName>ppt_x</p:attrName>
                                        </p:attrNameLst>
                                      </p:cBhvr>
                                      <p:tavLst>
                                        <p:tav tm="0">
                                          <p:val>
                                            <p:strVal val="#ppt_x"/>
                                          </p:val>
                                        </p:tav>
                                        <p:tav tm="100000">
                                          <p:val>
                                            <p:strVal val="#ppt_x"/>
                                          </p:val>
                                        </p:tav>
                                      </p:tavLst>
                                    </p:anim>
                                    <p:anim calcmode="lin" valueType="num">
                                      <p:cBhvr additive="base">
                                        <p:cTn id="14"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702">
                                            <p:txEl>
                                              <p:charRg st="0" end="9"/>
                                            </p:txEl>
                                          </p:spTgt>
                                        </p:tgtEl>
                                        <p:attrNameLst>
                                          <p:attrName>style.visibility</p:attrName>
                                        </p:attrNameLst>
                                      </p:cBhvr>
                                      <p:to>
                                        <p:strVal val="visible"/>
                                      </p:to>
                                    </p:set>
                                    <p:anim calcmode="lin" valueType="num">
                                      <p:cBhvr additive="base">
                                        <p:cTn id="19" dur="500" fill="hold"/>
                                        <p:tgtEl>
                                          <p:spTgt spid="29702">
                                            <p:txEl>
                                              <p:charRg st="0" end="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702">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9703">
                                            <p:txEl>
                                              <p:charRg st="0" end="6"/>
                                            </p:txEl>
                                          </p:spTgt>
                                        </p:tgtEl>
                                        <p:attrNameLst>
                                          <p:attrName>style.visibility</p:attrName>
                                        </p:attrNameLst>
                                      </p:cBhvr>
                                      <p:to>
                                        <p:strVal val="visible"/>
                                      </p:to>
                                    </p:set>
                                    <p:anim calcmode="lin" valueType="num">
                                      <p:cBhvr additive="base">
                                        <p:cTn id="25" dur="500" fill="hold"/>
                                        <p:tgtEl>
                                          <p:spTgt spid="29703">
                                            <p:txEl>
                                              <p:charRg st="0"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9703">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704"/>
                                        </p:tgtEl>
                                        <p:attrNameLst>
                                          <p:attrName>style.visibility</p:attrName>
                                        </p:attrNameLst>
                                      </p:cBhvr>
                                      <p:to>
                                        <p:strVal val="visible"/>
                                      </p:to>
                                    </p:set>
                                    <p:anim calcmode="lin" valueType="num">
                                      <p:cBhvr additive="base">
                                        <p:cTn id="31" dur="500" fill="hold"/>
                                        <p:tgtEl>
                                          <p:spTgt spid="29704"/>
                                        </p:tgtEl>
                                        <p:attrNameLst>
                                          <p:attrName>ppt_x</p:attrName>
                                        </p:attrNameLst>
                                      </p:cBhvr>
                                      <p:tavLst>
                                        <p:tav tm="0">
                                          <p:val>
                                            <p:strVal val="#ppt_x"/>
                                          </p:val>
                                        </p:tav>
                                        <p:tav tm="100000">
                                          <p:val>
                                            <p:strVal val="#ppt_x"/>
                                          </p:val>
                                        </p:tav>
                                      </p:tavLst>
                                    </p:anim>
                                    <p:anim calcmode="lin" valueType="num">
                                      <p:cBhvr additive="base">
                                        <p:cTn id="32" dur="500" fill="hold"/>
                                        <p:tgtEl>
                                          <p:spTgt spid="2970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9705"/>
                                        </p:tgtEl>
                                        <p:attrNameLst>
                                          <p:attrName>style.visibility</p:attrName>
                                        </p:attrNameLst>
                                      </p:cBhvr>
                                      <p:to>
                                        <p:strVal val="visible"/>
                                      </p:to>
                                    </p:set>
                                    <p:anim calcmode="lin" valueType="num">
                                      <p:cBhvr additive="base">
                                        <p:cTn id="37" dur="500" fill="hold"/>
                                        <p:tgtEl>
                                          <p:spTgt spid="29705"/>
                                        </p:tgtEl>
                                        <p:attrNameLst>
                                          <p:attrName>ppt_x</p:attrName>
                                        </p:attrNameLst>
                                      </p:cBhvr>
                                      <p:tavLst>
                                        <p:tav tm="0">
                                          <p:val>
                                            <p:strVal val="#ppt_x"/>
                                          </p:val>
                                        </p:tav>
                                        <p:tav tm="100000">
                                          <p:val>
                                            <p:strVal val="#ppt_x"/>
                                          </p:val>
                                        </p:tav>
                                      </p:tavLst>
                                    </p:anim>
                                    <p:anim calcmode="lin" valueType="num">
                                      <p:cBhvr additive="base">
                                        <p:cTn id="38" dur="500" fill="hold"/>
                                        <p:tgtEl>
                                          <p:spTgt spid="297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4" grpId="0"/>
      <p:bldP spid="297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7651" name="Rectangle 3"/>
          <p:cNvSpPr>
            <a:spLocks noGrp="1"/>
          </p:cNvSpPr>
          <p:nvPr>
            <p:ph idx="1"/>
          </p:nvPr>
        </p:nvSpPr>
        <p:spPr>
          <a:xfrm>
            <a:off x="457200" y="1600200"/>
            <a:ext cx="8077200" cy="4419600"/>
          </a:xfrm>
          <a:ln/>
        </p:spPr>
        <p:txBody>
          <a:bodyPr vert="horz" wrap="square" lIns="91440" tIns="45720" rIns="91440" bIns="45720" anchor="t" anchorCtr="0"/>
          <a:p>
            <a:pPr algn="just" eaLnBrk="1" hangingPunct="1">
              <a:lnSpc>
                <a:spcPct val="80000"/>
              </a:lnSpc>
              <a:buNone/>
            </a:pPr>
            <a:r>
              <a:rPr lang="en-US" altLang="zh-CN" sz="2400" dirty="0"/>
              <a:t>    behavior. When </a:t>
            </a:r>
            <a:r>
              <a:rPr lang="en-US" altLang="zh-CN" sz="2400" u="sng" dirty="0"/>
              <a:t> making</a:t>
            </a:r>
            <a:r>
              <a:rPr lang="en-US" altLang="zh-CN" sz="2400" dirty="0"/>
              <a:t> buying decisions, consumers first determine their need, then collect as </a:t>
            </a:r>
            <a:r>
              <a:rPr lang="en-US" altLang="zh-CN" sz="2400" u="sng" dirty="0"/>
              <a:t> much</a:t>
            </a:r>
            <a:r>
              <a:rPr lang="en-US" altLang="zh-CN" sz="2400" dirty="0"/>
              <a:t> information as they think necessary before actually making a purchase. Post-purchase </a:t>
            </a:r>
            <a:r>
              <a:rPr lang="en-US" altLang="zh-CN" sz="2400" u="sng" dirty="0"/>
              <a:t>evaluations</a:t>
            </a:r>
            <a:r>
              <a:rPr lang="en-US" altLang="zh-CN" sz="2400" dirty="0"/>
              <a:t>  are also important to marketers, since they influence </a:t>
            </a:r>
            <a:r>
              <a:rPr lang="en-US" altLang="zh-CN" sz="2400" u="sng" dirty="0"/>
              <a:t> future</a:t>
            </a:r>
            <a:r>
              <a:rPr lang="en-US" altLang="zh-CN" sz="2400" dirty="0"/>
              <a:t> buying patterns.</a:t>
            </a:r>
            <a:endParaRPr lang="en-US" altLang="zh-CN" sz="2400" dirty="0"/>
          </a:p>
          <a:p>
            <a:pPr algn="just" eaLnBrk="1" hangingPunct="1">
              <a:lnSpc>
                <a:spcPct val="80000"/>
              </a:lnSpc>
              <a:buNone/>
            </a:pPr>
            <a:r>
              <a:rPr lang="en-US" altLang="zh-CN" sz="2400" dirty="0"/>
              <a:t>        Because consumer behavior, languages, and </a:t>
            </a:r>
            <a:r>
              <a:rPr lang="en-US" altLang="zh-CN" sz="2400" u="sng" dirty="0"/>
              <a:t> customs</a:t>
            </a:r>
            <a:r>
              <a:rPr lang="en-US" altLang="zh-CN" sz="2400" dirty="0"/>
              <a:t> in other nations differ from </a:t>
            </a:r>
            <a:r>
              <a:rPr lang="en-US" altLang="zh-CN" sz="2400" u="sng" dirty="0"/>
              <a:t>those</a:t>
            </a:r>
            <a:r>
              <a:rPr lang="en-US" altLang="zh-CN" sz="2400" dirty="0"/>
              <a:t> of our country, international marketing often </a:t>
            </a:r>
            <a:r>
              <a:rPr lang="en-US" altLang="zh-CN" sz="2400" u="sng" dirty="0"/>
              <a:t> requires</a:t>
            </a:r>
            <a:r>
              <a:rPr lang="en-US" altLang="zh-CN" sz="2400" dirty="0"/>
              <a:t>  marketers to reconsider the marketing mix. New products, prices that </a:t>
            </a:r>
            <a:r>
              <a:rPr lang="en-US" altLang="zh-CN" sz="2400" u="sng" dirty="0"/>
              <a:t> reflect</a:t>
            </a:r>
            <a:r>
              <a:rPr lang="en-US" altLang="zh-CN" sz="2400" dirty="0"/>
              <a:t>  higher transportation costs, </a:t>
            </a:r>
            <a:r>
              <a:rPr lang="en-US" altLang="zh-CN" sz="2400" u="sng" dirty="0"/>
              <a:t>culture-specific</a:t>
            </a:r>
            <a:r>
              <a:rPr lang="en-US" altLang="zh-CN" sz="2400" dirty="0"/>
              <a:t>  advertising and the use of foreign firms to distribute the product may all be necessary.</a:t>
            </a:r>
            <a:endParaRPr lang="en-US" altLang="zh-CN"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solidFill>
                <a:schemeClr val="accent1"/>
              </a:solidFill>
              <a:effectLst>
                <a:outerShdw blurRad="38100" dist="25400" dir="5400000" algn="ctr" rotWithShape="0">
                  <a:srgbClr val="6E747A">
                    <a:alpha val="43000"/>
                  </a:srgbClr>
                </a:outerShdw>
              </a:effectLst>
            </a:endParaRPr>
          </a:p>
        </p:txBody>
      </p:sp>
      <p:sp>
        <p:nvSpPr>
          <p:cNvPr id="4" name="矩形 3"/>
          <p:cNvSpPr/>
          <p:nvPr/>
        </p:nvSpPr>
        <p:spPr>
          <a:xfrm>
            <a:off x="2876550" y="2829560"/>
            <a:ext cx="3390900" cy="1198880"/>
          </a:xfrm>
          <a:prstGeom prst="rect">
            <a:avLst/>
          </a:prstGeom>
          <a:noFill/>
          <a:ln>
            <a:noFill/>
          </a:ln>
        </p:spPr>
        <p:txBody>
          <a:bodyPr wrap="none" rtlCol="0" anchor="t">
            <a:spAutoFit/>
          </a:bodyPr>
          <a:lstStyle/>
          <a:p>
            <a:pPr algn="ctr"/>
            <a:r>
              <a:rPr lang="en-US" altLang="zh-CN" sz="7200" b="1">
                <a:ln w="15875"/>
                <a:gradFill>
                  <a:gsLst>
                    <a:gs pos="0">
                      <a:schemeClr val="accent1">
                        <a:hueMod val="80000"/>
                      </a:schemeClr>
                    </a:gs>
                    <a:gs pos="100000">
                      <a:schemeClr val="accent1">
                        <a:alpha val="100000"/>
                      </a:schemeClr>
                    </a:gs>
                  </a:gsLst>
                  <a:lin ang="2700000" scaled="0"/>
                </a:gradFill>
                <a:effectLst/>
              </a:rPr>
              <a:t>Thanks</a:t>
            </a:r>
            <a:endParaRPr lang="en-US" altLang="zh-CN" sz="7200" b="1">
              <a:ln w="15875"/>
              <a:gradFill>
                <a:gsLst>
                  <a:gs pos="0">
                    <a:schemeClr val="accent1">
                      <a:hueMod val="80000"/>
                    </a:schemeClr>
                  </a:gs>
                  <a:gs pos="100000">
                    <a:schemeClr val="accent1">
                      <a:alpha val="100000"/>
                    </a:schemeClr>
                  </a:gs>
                </a:gsLst>
                <a:lin ang="2700000" scaled="0"/>
              </a:gradFill>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6147" name="Rectangle 3"/>
          <p:cNvSpPr>
            <a:spLocks noGrp="1"/>
          </p:cNvSpPr>
          <p:nvPr>
            <p:ph idx="1"/>
          </p:nvPr>
        </p:nvSpPr>
        <p:spPr>
          <a:xfrm>
            <a:off x="533400" y="1371600"/>
            <a:ext cx="7924800" cy="4419600"/>
          </a:xfrm>
          <a:ln/>
        </p:spPr>
        <p:txBody>
          <a:bodyPr vert="horz" wrap="square" lIns="91440" tIns="45720" rIns="91440" bIns="45720" anchor="t" anchorCtr="0"/>
          <a:p>
            <a:pPr eaLnBrk="1" hangingPunct="1"/>
            <a:r>
              <a:rPr lang="zh-CN" altLang="en-US" sz="2400" dirty="0"/>
              <a:t>商人</a:t>
            </a:r>
            <a:r>
              <a:rPr lang="en-US" altLang="zh-CN" sz="2400" dirty="0"/>
              <a:t>/</a:t>
            </a:r>
            <a:r>
              <a:rPr lang="zh-CN" altLang="en-US" sz="2400" dirty="0"/>
              <a:t>实业家</a:t>
            </a:r>
            <a:endParaRPr lang="zh-CN" altLang="en-US" sz="2400" dirty="0"/>
          </a:p>
          <a:p>
            <a:pPr eaLnBrk="1" hangingPunct="1"/>
            <a:r>
              <a:rPr lang="zh-CN" altLang="en-US" sz="2400" dirty="0"/>
              <a:t>船运代理商</a:t>
            </a:r>
            <a:endParaRPr lang="zh-CN" altLang="en-US" sz="2400" dirty="0"/>
          </a:p>
          <a:p>
            <a:pPr eaLnBrk="1" hangingPunct="1"/>
            <a:r>
              <a:rPr lang="zh-CN" altLang="en-US" sz="2400" dirty="0"/>
              <a:t>进出口商</a:t>
            </a:r>
            <a:endParaRPr lang="zh-CN" altLang="en-US" sz="2400" dirty="0"/>
          </a:p>
          <a:p>
            <a:pPr eaLnBrk="1" hangingPunct="1"/>
            <a:r>
              <a:rPr lang="zh-CN" altLang="en-US" sz="2400" dirty="0"/>
              <a:t>船主</a:t>
            </a:r>
            <a:endParaRPr lang="zh-CN" altLang="en-US" sz="2400" dirty="0"/>
          </a:p>
          <a:p>
            <a:pPr eaLnBrk="1" hangingPunct="1"/>
            <a:r>
              <a:rPr lang="zh-CN" altLang="en-US" sz="2400" dirty="0"/>
              <a:t>店主</a:t>
            </a:r>
            <a:endParaRPr lang="zh-CN" altLang="en-US" sz="2400" dirty="0"/>
          </a:p>
          <a:p>
            <a:pPr eaLnBrk="1" hangingPunct="1"/>
            <a:r>
              <a:rPr lang="zh-CN" altLang="en-US" sz="2400" dirty="0"/>
              <a:t>批发商</a:t>
            </a:r>
            <a:endParaRPr lang="zh-CN" altLang="en-US" sz="2400" dirty="0"/>
          </a:p>
          <a:p>
            <a:pPr eaLnBrk="1" hangingPunct="1"/>
            <a:r>
              <a:rPr lang="zh-CN" altLang="en-US" sz="2400" dirty="0"/>
              <a:t>零售商</a:t>
            </a:r>
            <a:endParaRPr lang="zh-CN" altLang="en-US" sz="2400" dirty="0"/>
          </a:p>
          <a:p>
            <a:pPr eaLnBrk="1" hangingPunct="1"/>
            <a:r>
              <a:rPr lang="zh-CN" altLang="en-US" sz="2400" dirty="0"/>
              <a:t>商人</a:t>
            </a:r>
            <a:endParaRPr lang="zh-CN" altLang="en-US" sz="2400" dirty="0"/>
          </a:p>
          <a:p>
            <a:pPr eaLnBrk="1" hangingPunct="1">
              <a:lnSpc>
                <a:spcPct val="80000"/>
              </a:lnSpc>
              <a:buNone/>
            </a:pPr>
            <a:r>
              <a:rPr lang="en-US" altLang="zh-CN" sz="2400" dirty="0"/>
              <a:t>5. Gross National Product——</a:t>
            </a:r>
            <a:r>
              <a:rPr lang="zh-CN" altLang="en-US" sz="2400" dirty="0"/>
              <a:t>国民生产总值（指一个国家在一定时期内生产的全部最终产品和服务的价值的总和；常略作</a:t>
            </a:r>
            <a:r>
              <a:rPr lang="en-US" altLang="zh-CN" sz="2400" dirty="0"/>
              <a:t>GNP</a:t>
            </a:r>
            <a:r>
              <a:rPr lang="zh-CN" altLang="en-US" sz="2400" dirty="0"/>
              <a:t>）。 </a:t>
            </a:r>
            <a:endParaRPr lang="zh-CN" alt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a:spLocks noGrp="1"/>
          </p:cNvSpPr>
          <p:nvPr>
            <p:ph type="title"/>
          </p:nvPr>
        </p:nvSpPr>
        <p:spPr>
          <a:ln/>
        </p:spPr>
        <p:txBody>
          <a:bodyPr vert="horz" wrap="square" lIns="91440" tIns="45720" rIns="91440" bIns="45720" anchor="ctr" anchorCtr="0"/>
          <a:p>
            <a:pPr eaLnBrk="1" hangingPunct="1"/>
            <a:r>
              <a:rPr lang="en-US" altLang="zh-CN" sz="2800" dirty="0"/>
              <a:t>Ⅱ.Language Points</a:t>
            </a:r>
            <a:r>
              <a:rPr lang="zh-CN" altLang="en-US" sz="2800" dirty="0"/>
              <a:t>（语言要点）</a:t>
            </a:r>
            <a:br>
              <a:rPr lang="zh-CN" altLang="en-US" sz="2500" dirty="0"/>
            </a:br>
            <a:r>
              <a:rPr lang="zh-CN" altLang="en-US" sz="2500" dirty="0"/>
              <a:t>　 </a:t>
            </a:r>
            <a:r>
              <a:rPr lang="en-US" altLang="zh-CN" sz="2100" dirty="0"/>
              <a:t>(Teachers should note that here we only give you some of the language points, you may add some by yourself.)</a:t>
            </a:r>
            <a:endParaRPr lang="en-US" altLang="zh-CN" sz="2100" dirty="0"/>
          </a:p>
        </p:txBody>
      </p:sp>
      <p:sp>
        <p:nvSpPr>
          <p:cNvPr id="7171" name="Rectangle 3"/>
          <p:cNvSpPr>
            <a:spLocks noGrp="1"/>
          </p:cNvSpPr>
          <p:nvPr>
            <p:ph idx="1"/>
          </p:nvPr>
        </p:nvSpPr>
        <p:spPr>
          <a:xfrm>
            <a:off x="381000" y="1600200"/>
            <a:ext cx="8153400" cy="4419600"/>
          </a:xfrm>
          <a:ln/>
        </p:spPr>
        <p:txBody>
          <a:bodyPr vert="horz" wrap="square" lIns="91440" tIns="45720" rIns="91440" bIns="45720" anchor="t" anchorCtr="0"/>
          <a:p>
            <a:pPr marL="609600" indent="-609600" eaLnBrk="1" hangingPunct="1">
              <a:lnSpc>
                <a:spcPct val="80000"/>
              </a:lnSpc>
              <a:buNone/>
            </a:pPr>
            <a:r>
              <a:rPr lang="en-US" altLang="zh-CN" sz="2400" dirty="0"/>
              <a:t>   1. Many people think of marketing only as selling and advertising, but actually, marketing is a set of activities undertaken to stimulate satisfactory exchanges of goods and services.</a:t>
            </a:r>
            <a:endParaRPr lang="en-US" altLang="zh-CN" sz="2400" dirty="0"/>
          </a:p>
          <a:p>
            <a:pPr marL="609600" indent="-609600" eaLnBrk="1" hangingPunct="1">
              <a:lnSpc>
                <a:spcPct val="80000"/>
              </a:lnSpc>
              <a:buNone/>
            </a:pPr>
            <a:r>
              <a:rPr lang="en-US" altLang="zh-CN" sz="2400" dirty="0"/>
              <a:t>       </a:t>
            </a:r>
            <a:r>
              <a:rPr lang="zh-CN" altLang="en-US" sz="2400" dirty="0"/>
              <a:t>许多人都认为，营销就是推销和广告。可是，事实上，营销是为了引发令人满意的服务和商品交换而进行的一系列活动。</a:t>
            </a:r>
            <a:endParaRPr lang="zh-CN" altLang="en-US" sz="2400" dirty="0"/>
          </a:p>
          <a:p>
            <a:pPr marL="609600" indent="-609600" eaLnBrk="1" hangingPunct="1">
              <a:lnSpc>
                <a:spcPct val="80000"/>
              </a:lnSpc>
              <a:buNone/>
            </a:pPr>
            <a:r>
              <a:rPr lang="zh-CN" altLang="en-US" sz="2400" dirty="0"/>
              <a:t>   </a:t>
            </a:r>
            <a:r>
              <a:rPr lang="en-US" altLang="zh-CN" sz="2400" dirty="0"/>
              <a:t>1) </a:t>
            </a:r>
            <a:r>
              <a:rPr lang="zh-CN" altLang="en-US" sz="2400" dirty="0"/>
              <a:t>此句从结构上来说是一个由并列連词</a:t>
            </a:r>
            <a:r>
              <a:rPr lang="en-US" altLang="zh-CN" sz="2400" dirty="0"/>
              <a:t>but</a:t>
            </a:r>
            <a:r>
              <a:rPr lang="zh-CN" altLang="en-US" sz="2400" dirty="0"/>
              <a:t>连接的并列句。并列的第一分句为简单句，其主谓结构是</a:t>
            </a:r>
            <a:r>
              <a:rPr lang="en-US" altLang="zh-CN" sz="2400" dirty="0"/>
              <a:t>Many people think of </a:t>
            </a:r>
            <a:r>
              <a:rPr lang="zh-CN" altLang="en-US" sz="2400" dirty="0"/>
              <a:t>，许多人都认为</a:t>
            </a:r>
            <a:r>
              <a:rPr lang="en-US" altLang="zh-CN" sz="2400" dirty="0"/>
              <a:t>……</a:t>
            </a:r>
            <a:endParaRPr lang="en-US" altLang="zh-CN" sz="2400" dirty="0"/>
          </a:p>
          <a:p>
            <a:pPr marL="609600" indent="-609600" eaLnBrk="1" hangingPunct="1">
              <a:lnSpc>
                <a:spcPct val="80000"/>
              </a:lnSpc>
              <a:buNone/>
            </a:pPr>
            <a:r>
              <a:rPr lang="en-US" altLang="zh-CN" sz="2400" dirty="0"/>
              <a:t>   2) </a:t>
            </a:r>
            <a:r>
              <a:rPr lang="zh-CN" altLang="en-US" sz="2400" dirty="0"/>
              <a:t>并列的第二分句的主谓结构是</a:t>
            </a:r>
            <a:r>
              <a:rPr lang="en-US" altLang="zh-CN" sz="2400" dirty="0"/>
              <a:t>marketing is a set of ……</a:t>
            </a:r>
            <a:r>
              <a:rPr lang="zh-CN" altLang="en-US" sz="2400" dirty="0"/>
              <a:t>，营销是一系列的</a:t>
            </a:r>
            <a:r>
              <a:rPr lang="en-US" altLang="zh-CN" sz="2400" dirty="0"/>
              <a:t>……</a:t>
            </a:r>
            <a:r>
              <a:rPr lang="zh-CN" altLang="en-US" sz="2400" dirty="0"/>
              <a:t>活动。</a:t>
            </a:r>
            <a:endParaRPr lang="zh-CN" altLang="en-US" sz="2400" dirty="0"/>
          </a:p>
          <a:p>
            <a:pPr marL="609600" indent="-609600" eaLnBrk="1" hangingPunct="1">
              <a:lnSpc>
                <a:spcPct val="80000"/>
              </a:lnSpc>
              <a:buNone/>
            </a:pPr>
            <a:r>
              <a:rPr lang="zh-CN" altLang="en-US" sz="2400" dirty="0"/>
              <a:t>　　</a:t>
            </a:r>
            <a:endParaRPr lang="zh-CN" alt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8195" name="Rectangle 3"/>
          <p:cNvSpPr>
            <a:spLocks noGrp="1"/>
          </p:cNvSpPr>
          <p:nvPr>
            <p:ph idx="1"/>
          </p:nvPr>
        </p:nvSpPr>
        <p:spPr>
          <a:ln/>
        </p:spPr>
        <p:txBody>
          <a:bodyPr vert="horz" wrap="square" lIns="91440" tIns="45720" rIns="91440" bIns="45720" anchor="t" anchorCtr="0"/>
          <a:p>
            <a:pPr eaLnBrk="1" hangingPunct="1">
              <a:lnSpc>
                <a:spcPct val="80000"/>
              </a:lnSpc>
              <a:buNone/>
            </a:pPr>
            <a:r>
              <a:rPr lang="en-US" altLang="zh-CN" sz="2400" dirty="0"/>
              <a:t>3) </a:t>
            </a:r>
            <a:r>
              <a:rPr lang="zh-CN" altLang="en-US" sz="2400" dirty="0"/>
              <a:t>过去分词短语</a:t>
            </a:r>
            <a:r>
              <a:rPr lang="en-US" altLang="zh-CN" sz="2400" dirty="0"/>
              <a:t>undertaken to simulate…</a:t>
            </a:r>
            <a:r>
              <a:rPr lang="zh-CN" altLang="en-US" sz="2400" dirty="0"/>
              <a:t>是后置定语修饰其前的</a:t>
            </a:r>
            <a:r>
              <a:rPr lang="en-US" altLang="zh-CN" sz="2400" dirty="0"/>
              <a:t>activities</a:t>
            </a:r>
            <a:r>
              <a:rPr lang="zh-CN" altLang="en-US" sz="2400" dirty="0"/>
              <a:t>，其中的不定式短语</a:t>
            </a:r>
            <a:r>
              <a:rPr lang="en-US" altLang="zh-CN" sz="2400" dirty="0"/>
              <a:t>to stimulate the satisfactory exchanges of goods and services</a:t>
            </a:r>
            <a:r>
              <a:rPr lang="zh-CN" altLang="en-US" sz="2400" dirty="0"/>
              <a:t>是目的状语修饰</a:t>
            </a:r>
            <a:r>
              <a:rPr lang="en-US" altLang="zh-CN" sz="2400" dirty="0"/>
              <a:t>undertaken </a:t>
            </a:r>
            <a:r>
              <a:rPr lang="zh-CN" altLang="en-US" sz="2400" dirty="0"/>
              <a:t>意为引发令人满意的商品和服务交换而进行的</a:t>
            </a:r>
            <a:r>
              <a:rPr lang="en-US" altLang="zh-CN" sz="2400" dirty="0"/>
              <a:t>……</a:t>
            </a:r>
            <a:endParaRPr lang="en-US" altLang="zh-CN" sz="2400" dirty="0"/>
          </a:p>
          <a:p>
            <a:pPr eaLnBrk="1" hangingPunct="1">
              <a:lnSpc>
                <a:spcPct val="80000"/>
              </a:lnSpc>
              <a:buNone/>
            </a:pPr>
            <a:r>
              <a:rPr lang="en-US" altLang="zh-CN" sz="2400" dirty="0"/>
              <a:t>2. In recent decades</a:t>
            </a:r>
            <a:r>
              <a:rPr lang="zh-CN" altLang="en-US" sz="2400" dirty="0"/>
              <a:t>，</a:t>
            </a:r>
            <a:r>
              <a:rPr lang="en-US" altLang="zh-CN" sz="2400" dirty="0"/>
              <a:t> this has been matched by equally impressive advances in marketing</a:t>
            </a:r>
            <a:r>
              <a:rPr lang="zh-CN" altLang="en-US" sz="2400" dirty="0"/>
              <a:t>．</a:t>
            </a:r>
            <a:endParaRPr lang="zh-CN" altLang="en-US" sz="2400" dirty="0"/>
          </a:p>
          <a:p>
            <a:pPr eaLnBrk="1" hangingPunct="1">
              <a:lnSpc>
                <a:spcPct val="80000"/>
              </a:lnSpc>
              <a:buNone/>
            </a:pPr>
            <a:r>
              <a:rPr lang="zh-CN" altLang="en-US" sz="2400" dirty="0"/>
              <a:t>　最后几十年来，营销方面的进展给人留下同样深刻的印象，可以与此媲美。</a:t>
            </a:r>
            <a:endParaRPr lang="zh-CN" altLang="en-US" sz="2400" dirty="0"/>
          </a:p>
          <a:p>
            <a:pPr eaLnBrk="1" hangingPunct="1">
              <a:lnSpc>
                <a:spcPct val="80000"/>
              </a:lnSpc>
              <a:buNone/>
            </a:pPr>
            <a:r>
              <a:rPr lang="zh-CN" altLang="en-US" sz="2400" dirty="0"/>
              <a:t>　</a:t>
            </a:r>
            <a:r>
              <a:rPr lang="en-US" altLang="zh-CN" sz="2400" dirty="0"/>
              <a:t>this has been matched by equally impressive advances in marketing  </a:t>
            </a:r>
            <a:r>
              <a:rPr lang="zh-CN" altLang="en-US" sz="2400" dirty="0"/>
              <a:t>这种产品的进展和营销方面进展有同等深刻的印象，即营销的进展可与产品的生产媲美。</a:t>
            </a:r>
            <a:endParaRPr lang="zh-CN" altLang="en-US" sz="2400" dirty="0"/>
          </a:p>
          <a:p>
            <a:pPr eaLnBrk="1" hangingPunct="1">
              <a:lnSpc>
                <a:spcPct val="80000"/>
              </a:lnSpc>
            </a:pPr>
            <a:endParaRPr lang="en-US" altLang="zh-CN"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9219" name="Rectangle 3"/>
          <p:cNvSpPr>
            <a:spLocks noGrp="1"/>
          </p:cNvSpPr>
          <p:nvPr>
            <p:ph idx="1"/>
          </p:nvPr>
        </p:nvSpPr>
        <p:spPr>
          <a:xfrm>
            <a:off x="457200" y="1371600"/>
            <a:ext cx="8077200" cy="4648200"/>
          </a:xfrm>
          <a:ln/>
        </p:spPr>
        <p:txBody>
          <a:bodyPr vert="horz" wrap="square" lIns="91440" tIns="45720" rIns="91440" bIns="45720" anchor="t" anchorCtr="0"/>
          <a:p>
            <a:pPr marL="609600" indent="-609600" eaLnBrk="1" hangingPunct="1">
              <a:buNone/>
            </a:pPr>
            <a:r>
              <a:rPr lang="en-US" altLang="zh-CN" sz="2400" dirty="0"/>
              <a:t>3. The concept of utility (the usefulness of products) is at </a:t>
            </a:r>
            <a:endParaRPr lang="en-US" altLang="zh-CN" sz="2400" dirty="0"/>
          </a:p>
          <a:p>
            <a:pPr marL="609600" indent="-609600" eaLnBrk="1" hangingPunct="1">
              <a:buNone/>
            </a:pPr>
            <a:r>
              <a:rPr lang="en-US" altLang="zh-CN" sz="2400" dirty="0"/>
              <a:t>    the heart of marketing activities.  A product has form, </a:t>
            </a:r>
            <a:endParaRPr lang="en-US" altLang="zh-CN" sz="2400" dirty="0"/>
          </a:p>
          <a:p>
            <a:pPr marL="609600" indent="-609600" eaLnBrk="1" hangingPunct="1">
              <a:buNone/>
            </a:pPr>
            <a:r>
              <a:rPr lang="en-US" altLang="zh-CN" sz="2400" dirty="0"/>
              <a:t>    place, time, and ownership utility.</a:t>
            </a:r>
            <a:endParaRPr lang="en-US" altLang="zh-CN" sz="2400" dirty="0"/>
          </a:p>
          <a:p>
            <a:pPr marL="609600" indent="-609600" eaLnBrk="1" hangingPunct="1">
              <a:buNone/>
            </a:pPr>
            <a:r>
              <a:rPr lang="zh-CN" altLang="en-US" sz="2400" dirty="0"/>
              <a:t>   效用（产品的功用）的观念是营销活动的核心。一件产品</a:t>
            </a:r>
            <a:endParaRPr lang="en-US" altLang="zh-CN" sz="2400" dirty="0"/>
          </a:p>
          <a:p>
            <a:pPr marL="609600" indent="-609600" eaLnBrk="1" hangingPunct="1">
              <a:buNone/>
            </a:pPr>
            <a:r>
              <a:rPr lang="zh-CN" altLang="en-US" sz="2400" dirty="0"/>
              <a:t>   具有形式、地点、时间和所有权效用。</a:t>
            </a:r>
            <a:endParaRPr lang="zh-CN" altLang="en-US" sz="2400" dirty="0"/>
          </a:p>
          <a:p>
            <a:pPr marL="609600" indent="-609600" eaLnBrk="1" hangingPunct="1">
              <a:buNone/>
            </a:pPr>
            <a:r>
              <a:rPr lang="en-US" altLang="zh-CN" sz="2400" dirty="0"/>
              <a:t>1) The concept of utility (the useful-ness of products)</a:t>
            </a:r>
            <a:endParaRPr lang="en-US" altLang="zh-CN" sz="2400" dirty="0"/>
          </a:p>
          <a:p>
            <a:pPr marL="609600" indent="-609600" eaLnBrk="1" hangingPunct="1">
              <a:buNone/>
            </a:pPr>
            <a:r>
              <a:rPr lang="en-US" altLang="zh-CN" sz="2400" dirty="0"/>
              <a:t>    </a:t>
            </a:r>
            <a:r>
              <a:rPr lang="zh-CN" altLang="en-US" sz="2400" dirty="0"/>
              <a:t>效用（产品的功用）的观念。</a:t>
            </a:r>
            <a:endParaRPr lang="zh-CN" altLang="en-US" sz="2400" dirty="0"/>
          </a:p>
          <a:p>
            <a:pPr marL="609600" indent="-609600" eaLnBrk="1" hangingPunct="1">
              <a:buNone/>
            </a:pPr>
            <a:r>
              <a:rPr lang="en-US" altLang="zh-CN" sz="2400" dirty="0"/>
              <a:t>2) </a:t>
            </a:r>
            <a:r>
              <a:rPr lang="en-US" altLang="zh-CN" sz="2400" dirty="0">
                <a:solidFill>
                  <a:srgbClr val="FF0000"/>
                </a:solidFill>
              </a:rPr>
              <a:t>at the heart </a:t>
            </a:r>
            <a:r>
              <a:rPr lang="zh-CN" altLang="en-US" sz="2400" dirty="0"/>
              <a:t>（在）中心</a:t>
            </a:r>
            <a:endParaRPr lang="zh-CN" altLang="en-US" sz="2400" dirty="0"/>
          </a:p>
          <a:p>
            <a:pPr marL="609600" indent="-609600" eaLnBrk="1" hangingPunct="1">
              <a:buNone/>
            </a:pPr>
            <a:r>
              <a:rPr lang="en-US" altLang="zh-CN" sz="2400" dirty="0"/>
              <a:t>3) form, place, time and ownership utility </a:t>
            </a:r>
            <a:endParaRPr lang="en-US" altLang="zh-CN" sz="2400" dirty="0"/>
          </a:p>
          <a:p>
            <a:pPr marL="609600" indent="-609600" eaLnBrk="1" hangingPunct="1">
              <a:buNone/>
            </a:pPr>
            <a:r>
              <a:rPr lang="zh-CN" altLang="en-US" sz="2400" dirty="0"/>
              <a:t>　形式、地点、时间和所有权效用。</a:t>
            </a: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0243" name="Rectangle 3"/>
          <p:cNvSpPr>
            <a:spLocks noGrp="1"/>
          </p:cNvSpPr>
          <p:nvPr>
            <p:ph idx="1"/>
          </p:nvPr>
        </p:nvSpPr>
        <p:spPr>
          <a:xfrm>
            <a:off x="609600" y="1219200"/>
            <a:ext cx="7924800" cy="4419600"/>
          </a:xfrm>
          <a:ln/>
        </p:spPr>
        <p:txBody>
          <a:bodyPr vert="horz" wrap="square" lIns="91440" tIns="45720" rIns="91440" bIns="45720" anchor="t" anchorCtr="0"/>
          <a:p>
            <a:pPr eaLnBrk="1" hangingPunct="1">
              <a:buNone/>
            </a:pPr>
            <a:r>
              <a:rPr lang="en-US" altLang="zh-CN" sz="2400" dirty="0"/>
              <a:t>4. Form utility is the usefulness of a product that results from converting raw materials and other inputs into a finished (or more nearly finished) product.</a:t>
            </a:r>
            <a:endParaRPr lang="en-US" altLang="zh-CN" sz="2400" dirty="0"/>
          </a:p>
          <a:p>
            <a:pPr eaLnBrk="1" hangingPunct="1">
              <a:buNone/>
            </a:pPr>
            <a:r>
              <a:rPr lang="en-US" altLang="zh-CN" sz="2400" dirty="0"/>
              <a:t>    </a:t>
            </a:r>
            <a:r>
              <a:rPr lang="zh-CN" altLang="en-US" sz="2400" dirty="0"/>
              <a:t>形式效用是由于把原材料和其它各种投入物转化成一件成品（或更接近成品）而产生的产品的功用。</a:t>
            </a:r>
            <a:endParaRPr lang="zh-CN" altLang="en-US" sz="2400" dirty="0"/>
          </a:p>
          <a:p>
            <a:pPr eaLnBrk="1" hangingPunct="1">
              <a:buNone/>
            </a:pPr>
            <a:r>
              <a:rPr lang="en-US" altLang="zh-CN" sz="2400" dirty="0"/>
              <a:t>1) that </a:t>
            </a:r>
            <a:r>
              <a:rPr lang="zh-CN" altLang="en-US" sz="2400" dirty="0"/>
              <a:t>引导 的是定语从句，修饰</a:t>
            </a:r>
            <a:r>
              <a:rPr lang="en-US" altLang="zh-CN" sz="2400" dirty="0"/>
              <a:t>product</a:t>
            </a:r>
            <a:r>
              <a:rPr lang="zh-CN" altLang="en-US" sz="2400" dirty="0"/>
              <a:t>。关系代词作从句的主语，从句的谓语是</a:t>
            </a:r>
            <a:r>
              <a:rPr lang="en-US" altLang="zh-CN" sz="2400" dirty="0"/>
              <a:t>results from </a:t>
            </a:r>
            <a:r>
              <a:rPr lang="zh-CN" altLang="en-US" sz="2400" dirty="0"/>
              <a:t>产生、引起。</a:t>
            </a:r>
            <a:endParaRPr lang="zh-CN" altLang="en-US" sz="2400" dirty="0"/>
          </a:p>
          <a:p>
            <a:pPr eaLnBrk="1" hangingPunct="1">
              <a:buNone/>
            </a:pPr>
            <a:r>
              <a:rPr lang="en-US" altLang="zh-CN" sz="2400" dirty="0"/>
              <a:t>2) converting raw materials and other inputs into a finished (or more nearly finished) product.</a:t>
            </a:r>
            <a:endParaRPr lang="en-US" altLang="zh-CN" sz="2400" dirty="0"/>
          </a:p>
          <a:p>
            <a:pPr eaLnBrk="1" hangingPunct="1">
              <a:buNone/>
            </a:pPr>
            <a:r>
              <a:rPr lang="zh-CN" altLang="en-US" sz="2400" dirty="0"/>
              <a:t>　把原材料和其他加入物转化成品或半成品。</a:t>
            </a:r>
            <a:endParaRPr lang="zh-CN"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1267" name="Rectangle 3"/>
          <p:cNvSpPr>
            <a:spLocks noGrp="1"/>
          </p:cNvSpPr>
          <p:nvPr>
            <p:ph idx="1"/>
          </p:nvPr>
        </p:nvSpPr>
        <p:spPr>
          <a:xfrm>
            <a:off x="457200" y="1371600"/>
            <a:ext cx="7924800" cy="4419600"/>
          </a:xfrm>
          <a:ln/>
        </p:spPr>
        <p:txBody>
          <a:bodyPr vert="horz" wrap="square" lIns="91440" tIns="45720" rIns="91440" bIns="45720" anchor="t" anchorCtr="0"/>
          <a:p>
            <a:pPr marL="609600" indent="-609600" eaLnBrk="1" hangingPunct="1">
              <a:lnSpc>
                <a:spcPct val="90000"/>
              </a:lnSpc>
              <a:buNone/>
            </a:pPr>
            <a:r>
              <a:rPr lang="en-US" altLang="zh-CN" sz="2400" dirty="0"/>
              <a:t>5. A target market is that group of present and potential </a:t>
            </a:r>
            <a:endParaRPr lang="en-US" altLang="zh-CN" sz="2400" dirty="0"/>
          </a:p>
          <a:p>
            <a:pPr marL="609600" indent="-609600" eaLnBrk="1" hangingPunct="1">
              <a:lnSpc>
                <a:spcPct val="90000"/>
              </a:lnSpc>
              <a:buNone/>
            </a:pPr>
            <a:r>
              <a:rPr lang="en-US" altLang="zh-CN" sz="2400" dirty="0"/>
              <a:t>    customers a firm aims to please with its goods or </a:t>
            </a:r>
            <a:endParaRPr lang="en-US" altLang="zh-CN" sz="2400" dirty="0"/>
          </a:p>
          <a:p>
            <a:pPr marL="609600" indent="-609600" eaLnBrk="1" hangingPunct="1">
              <a:lnSpc>
                <a:spcPct val="90000"/>
              </a:lnSpc>
              <a:buNone/>
            </a:pPr>
            <a:r>
              <a:rPr lang="en-US" altLang="zh-CN" sz="2400" dirty="0"/>
              <a:t>    services. </a:t>
            </a:r>
            <a:endParaRPr lang="en-US" altLang="zh-CN" sz="2400" dirty="0"/>
          </a:p>
          <a:p>
            <a:pPr marL="609600" indent="-609600" eaLnBrk="1" hangingPunct="1">
              <a:lnSpc>
                <a:spcPct val="90000"/>
              </a:lnSpc>
              <a:buNone/>
            </a:pPr>
            <a:r>
              <a:rPr lang="en-US" altLang="zh-CN" sz="2400" dirty="0"/>
              <a:t>    </a:t>
            </a:r>
            <a:r>
              <a:rPr lang="zh-CN" altLang="en-US" sz="2400" dirty="0"/>
              <a:t>目标市场就是一家公司打算用其产品和服务使他们满意</a:t>
            </a:r>
            <a:endParaRPr lang="en-US" altLang="zh-CN" sz="2400" dirty="0"/>
          </a:p>
          <a:p>
            <a:pPr marL="609600" indent="-609600" eaLnBrk="1" hangingPunct="1">
              <a:lnSpc>
                <a:spcPct val="90000"/>
              </a:lnSpc>
              <a:buNone/>
            </a:pPr>
            <a:r>
              <a:rPr lang="en-US" altLang="zh-CN" sz="2400" dirty="0"/>
              <a:t>    </a:t>
            </a:r>
            <a:r>
              <a:rPr lang="zh-CN" altLang="en-US" sz="2400" dirty="0"/>
              <a:t>的当前和潜在的消费者群体。</a:t>
            </a:r>
            <a:endParaRPr lang="zh-CN" altLang="en-US" sz="2400" dirty="0"/>
          </a:p>
          <a:p>
            <a:pPr marL="609600" indent="-609600" eaLnBrk="1" hangingPunct="1">
              <a:lnSpc>
                <a:spcPct val="90000"/>
              </a:lnSpc>
              <a:buNone/>
            </a:pPr>
            <a:r>
              <a:rPr lang="en-US" altLang="zh-CN" sz="2400" dirty="0"/>
              <a:t>1) </a:t>
            </a:r>
            <a:r>
              <a:rPr lang="en-US" altLang="zh-CN" sz="2400" dirty="0">
                <a:solidFill>
                  <a:srgbClr val="FF0000"/>
                </a:solidFill>
              </a:rPr>
              <a:t>a target market </a:t>
            </a:r>
            <a:r>
              <a:rPr lang="zh-CN" altLang="en-US" sz="2400" dirty="0"/>
              <a:t>目标市场</a:t>
            </a:r>
            <a:endParaRPr lang="zh-CN" altLang="en-US" sz="2400" dirty="0"/>
          </a:p>
          <a:p>
            <a:pPr marL="609600" indent="-609600" eaLnBrk="1" hangingPunct="1">
              <a:lnSpc>
                <a:spcPct val="90000"/>
              </a:lnSpc>
              <a:buNone/>
            </a:pPr>
            <a:r>
              <a:rPr lang="en-US" altLang="zh-CN" sz="2400" dirty="0"/>
              <a:t>2) (that) a firm aims to…</a:t>
            </a:r>
            <a:r>
              <a:rPr lang="zh-CN" altLang="en-US" sz="2400" dirty="0"/>
              <a:t>　一个公司目的在于</a:t>
            </a:r>
            <a:r>
              <a:rPr lang="en-US" altLang="zh-CN" sz="2400" dirty="0"/>
              <a:t>……</a:t>
            </a:r>
            <a:r>
              <a:rPr lang="zh-CN" altLang="en-US" sz="2400" dirty="0"/>
              <a:t>是定语</a:t>
            </a:r>
            <a:endParaRPr lang="en-US" altLang="zh-CN" sz="2400" dirty="0"/>
          </a:p>
          <a:p>
            <a:pPr marL="609600" indent="-609600" eaLnBrk="1" hangingPunct="1">
              <a:lnSpc>
                <a:spcPct val="90000"/>
              </a:lnSpc>
              <a:buNone/>
            </a:pPr>
            <a:r>
              <a:rPr lang="en-US" altLang="zh-CN" sz="2400" dirty="0"/>
              <a:t>    </a:t>
            </a:r>
            <a:r>
              <a:rPr lang="zh-CN" altLang="en-US" sz="2400" dirty="0"/>
              <a:t>从句，修饰表语</a:t>
            </a:r>
            <a:r>
              <a:rPr lang="en-US" altLang="zh-CN" sz="2400" dirty="0"/>
              <a:t>that group of present and potential </a:t>
            </a:r>
            <a:endParaRPr lang="en-US" altLang="zh-CN" sz="2400" dirty="0"/>
          </a:p>
          <a:p>
            <a:pPr marL="609600" indent="-609600" eaLnBrk="1" hangingPunct="1">
              <a:lnSpc>
                <a:spcPct val="90000"/>
              </a:lnSpc>
              <a:buNone/>
            </a:pPr>
            <a:r>
              <a:rPr lang="en-US" altLang="zh-CN" sz="2400" dirty="0"/>
              <a:t>     customers</a:t>
            </a:r>
            <a:r>
              <a:rPr lang="zh-CN" altLang="en-US" sz="2400" dirty="0"/>
              <a:t>（当前的和潜在的消费者群体）</a:t>
            </a:r>
            <a:endParaRPr lang="zh-CN" altLang="en-US" sz="2400" dirty="0"/>
          </a:p>
          <a:p>
            <a:pPr marL="609600" indent="-609600" eaLnBrk="1" hangingPunct="1">
              <a:lnSpc>
                <a:spcPct val="90000"/>
              </a:lnSpc>
              <a:buNone/>
            </a:pPr>
            <a:r>
              <a:rPr lang="en-US" altLang="zh-CN" sz="2400" dirty="0"/>
              <a:t>3) aim to…</a:t>
            </a:r>
            <a:r>
              <a:rPr lang="zh-CN" altLang="en-US" sz="2400" dirty="0"/>
              <a:t>　目的在于</a:t>
            </a:r>
            <a:r>
              <a:rPr lang="en-US" altLang="zh-CN" sz="2400" dirty="0"/>
              <a:t>……</a:t>
            </a:r>
            <a:r>
              <a:rPr lang="zh-CN" altLang="en-US" sz="2400" dirty="0"/>
              <a:t>，针对</a:t>
            </a:r>
            <a:r>
              <a:rPr lang="en-US" altLang="zh-CN" sz="2400" dirty="0"/>
              <a:t>……</a:t>
            </a:r>
            <a:endParaRPr lang="en-US" altLang="zh-CN" sz="2400" dirty="0"/>
          </a:p>
          <a:p>
            <a:pPr marL="609600" indent="-609600" eaLnBrk="1" hangingPunct="1">
              <a:lnSpc>
                <a:spcPct val="90000"/>
              </a:lnSpc>
              <a:buNone/>
            </a:pPr>
            <a:r>
              <a:rPr lang="en-US" altLang="zh-CN" sz="2400" dirty="0"/>
              <a:t>4) to please (that) with its goods and services  </a:t>
            </a:r>
            <a:r>
              <a:rPr lang="zh-CN" altLang="en-US" sz="2400" dirty="0"/>
              <a:t>用其产品或服务使（他们）满意</a:t>
            </a:r>
            <a:endParaRPr lang="zh-CN" altLang="en-US" sz="2400" dirty="0"/>
          </a:p>
          <a:p>
            <a:pPr marL="609600" indent="-609600" eaLnBrk="1" hangingPunct="1">
              <a:lnSpc>
                <a:spcPct val="90000"/>
              </a:lnSpc>
            </a:pPr>
            <a:endParaRPr lang="en-US" altLang="zh-CN"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2291" name="Rectangle 3"/>
          <p:cNvSpPr>
            <a:spLocks noGrp="1"/>
          </p:cNvSpPr>
          <p:nvPr>
            <p:ph idx="1"/>
          </p:nvPr>
        </p:nvSpPr>
        <p:spPr>
          <a:xfrm>
            <a:off x="533400" y="1295400"/>
            <a:ext cx="7924800" cy="4419600"/>
          </a:xfrm>
          <a:ln/>
        </p:spPr>
        <p:txBody>
          <a:bodyPr vert="horz" wrap="square" lIns="91440" tIns="45720" rIns="91440" bIns="45720" anchor="t" anchorCtr="0"/>
          <a:p>
            <a:pPr marL="609600" indent="-609600" eaLnBrk="1" hangingPunct="1">
              <a:lnSpc>
                <a:spcPct val="90000"/>
              </a:lnSpc>
              <a:buNone/>
            </a:pPr>
            <a:r>
              <a:rPr lang="en-US" altLang="zh-CN" sz="2400" dirty="0"/>
              <a:t>6. For example, conversion from the order type of </a:t>
            </a:r>
            <a:endParaRPr lang="en-US" altLang="zh-CN" sz="2400" dirty="0"/>
          </a:p>
          <a:p>
            <a:pPr marL="609600" indent="-609600" eaLnBrk="1" hangingPunct="1">
              <a:lnSpc>
                <a:spcPct val="90000"/>
              </a:lnSpc>
              <a:buNone/>
            </a:pPr>
            <a:r>
              <a:rPr lang="en-US" altLang="zh-CN" sz="2400" dirty="0"/>
              <a:t>    electron tube to solid state parts in TVs and radio </a:t>
            </a:r>
            <a:endParaRPr lang="en-US" altLang="zh-CN" sz="2400" dirty="0"/>
          </a:p>
          <a:p>
            <a:pPr marL="609600" indent="-609600" eaLnBrk="1" hangingPunct="1">
              <a:lnSpc>
                <a:spcPct val="90000"/>
              </a:lnSpc>
              <a:buNone/>
            </a:pPr>
            <a:r>
              <a:rPr lang="en-US" altLang="zh-CN" sz="2400" dirty="0"/>
              <a:t>    drastically reduced demand for electron tubes.</a:t>
            </a:r>
            <a:endParaRPr lang="en-US" altLang="zh-CN" sz="2400" dirty="0"/>
          </a:p>
          <a:p>
            <a:pPr marL="609600" indent="-609600" eaLnBrk="1" hangingPunct="1">
              <a:lnSpc>
                <a:spcPct val="90000"/>
              </a:lnSpc>
              <a:buNone/>
            </a:pPr>
            <a:r>
              <a:rPr lang="en-US" altLang="zh-CN" sz="2400" dirty="0"/>
              <a:t>    </a:t>
            </a:r>
            <a:r>
              <a:rPr lang="zh-CN" altLang="en-US" sz="2400" dirty="0"/>
              <a:t>例如，电视机和收音机的老式电子管转换成了固态零部</a:t>
            </a:r>
            <a:endParaRPr lang="en-US" altLang="zh-CN" sz="2400" dirty="0"/>
          </a:p>
          <a:p>
            <a:pPr marL="609600" indent="-609600" eaLnBrk="1" hangingPunct="1">
              <a:lnSpc>
                <a:spcPct val="90000"/>
              </a:lnSpc>
              <a:buNone/>
            </a:pPr>
            <a:r>
              <a:rPr lang="en-US" altLang="zh-CN" sz="2400" dirty="0"/>
              <a:t>     </a:t>
            </a:r>
            <a:r>
              <a:rPr lang="zh-CN" altLang="en-US" sz="2400" dirty="0"/>
              <a:t>件，因此对于电子管的需求大大减少。 </a:t>
            </a:r>
            <a:endParaRPr lang="zh-CN" altLang="en-US" sz="2400" dirty="0"/>
          </a:p>
          <a:p>
            <a:pPr marL="609600" indent="-609600" eaLnBrk="1" hangingPunct="1">
              <a:lnSpc>
                <a:spcPct val="90000"/>
              </a:lnSpc>
              <a:buNone/>
            </a:pPr>
            <a:r>
              <a:rPr lang="zh-CN" altLang="en-US" sz="2400" dirty="0"/>
              <a:t>  </a:t>
            </a:r>
            <a:r>
              <a:rPr lang="en-US" altLang="zh-CN" sz="2400" dirty="0"/>
              <a:t>1) </a:t>
            </a:r>
            <a:r>
              <a:rPr lang="zh-CN" altLang="en-US" sz="2400" dirty="0"/>
              <a:t>这是个简单句，主谓结构为</a:t>
            </a:r>
            <a:r>
              <a:rPr lang="en-US" altLang="zh-CN" sz="2400" dirty="0"/>
              <a:t>conversion… reduced…</a:t>
            </a:r>
            <a:r>
              <a:rPr lang="zh-CN" altLang="en-US" sz="2400" dirty="0"/>
              <a:t>，意思是：</a:t>
            </a:r>
            <a:r>
              <a:rPr lang="en-US" altLang="zh-CN" sz="2400" dirty="0"/>
              <a:t>……</a:t>
            </a:r>
            <a:r>
              <a:rPr lang="zh-CN" altLang="en-US" sz="2400" dirty="0"/>
              <a:t>的转换减少了</a:t>
            </a:r>
            <a:r>
              <a:rPr lang="en-US" altLang="zh-CN" sz="2400" dirty="0"/>
              <a:t>……</a:t>
            </a:r>
            <a:endParaRPr lang="en-US" altLang="zh-CN" sz="2400" dirty="0"/>
          </a:p>
          <a:p>
            <a:pPr marL="609600" indent="-609600" eaLnBrk="1" hangingPunct="1">
              <a:lnSpc>
                <a:spcPct val="90000"/>
              </a:lnSpc>
              <a:buNone/>
            </a:pPr>
            <a:r>
              <a:rPr lang="en-US" altLang="zh-CN" sz="2400" dirty="0"/>
              <a:t>  2) from… to…</a:t>
            </a:r>
            <a:r>
              <a:rPr lang="zh-CN" altLang="en-US" sz="2400" dirty="0"/>
              <a:t>　是介词短语作主语的后置定语</a:t>
            </a:r>
            <a:endParaRPr lang="zh-CN" altLang="en-US" sz="2400" dirty="0"/>
          </a:p>
          <a:p>
            <a:pPr marL="609600" indent="-609600" eaLnBrk="1" hangingPunct="1">
              <a:lnSpc>
                <a:spcPct val="90000"/>
              </a:lnSpc>
              <a:buNone/>
            </a:pPr>
            <a:r>
              <a:rPr lang="zh-CN" altLang="en-US" sz="2400" dirty="0"/>
              <a:t>  </a:t>
            </a:r>
            <a:r>
              <a:rPr lang="en-US" altLang="zh-CN" sz="2400" dirty="0"/>
              <a:t>3) drastically </a:t>
            </a:r>
            <a:r>
              <a:rPr lang="zh-CN" altLang="en-US" sz="2400" dirty="0"/>
              <a:t>（激烈地、猛烈地），作状语，修饰谓语动词</a:t>
            </a:r>
            <a:r>
              <a:rPr lang="en-US" altLang="zh-CN" sz="2400" dirty="0"/>
              <a:t>reduced</a:t>
            </a:r>
            <a:r>
              <a:rPr lang="zh-CN" altLang="en-US" sz="2400" dirty="0"/>
              <a:t>。</a:t>
            </a:r>
            <a:endParaRPr lang="zh-CN" altLang="en-US" sz="2400" dirty="0"/>
          </a:p>
          <a:p>
            <a:pPr marL="609600" indent="-609600" eaLnBrk="1" hangingPunct="1">
              <a:lnSpc>
                <a:spcPct val="90000"/>
              </a:lnSpc>
              <a:buNone/>
            </a:pPr>
            <a:r>
              <a:rPr lang="zh-CN" altLang="en-US" sz="2400" dirty="0"/>
              <a:t>  </a:t>
            </a:r>
            <a:r>
              <a:rPr lang="en-US" altLang="zh-CN" sz="2400" dirty="0"/>
              <a:t>4) for electron tubes </a:t>
            </a:r>
            <a:r>
              <a:rPr lang="zh-CN" altLang="en-US" sz="2400" dirty="0"/>
              <a:t>作定语修饰宾语</a:t>
            </a:r>
            <a:r>
              <a:rPr lang="en-US" altLang="zh-CN" sz="2400" dirty="0"/>
              <a:t>demand</a:t>
            </a:r>
            <a:endParaRPr lang="en-US" altLang="zh-CN" sz="2400" dirty="0"/>
          </a:p>
          <a:p>
            <a:pPr marL="609600" indent="-609600" eaLnBrk="1" hangingPunct="1">
              <a:lnSpc>
                <a:spcPct val="90000"/>
              </a:lnSpc>
              <a:buNone/>
            </a:pPr>
            <a:endParaRPr lang="en-US" altLang="zh-CN" sz="2400" dirty="0"/>
          </a:p>
        </p:txBody>
      </p:sp>
    </p:spTree>
  </p:cSld>
  <p:clrMapOvr>
    <a:masterClrMapping/>
  </p:clrMapOvr>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0</TotalTime>
  <Words>10125</Words>
  <Application>WPS 演示</Application>
  <PresentationFormat>全屏显示(4:3)</PresentationFormat>
  <Paragraphs>220</Paragraphs>
  <Slides>25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Arial</vt:lpstr>
      <vt:lpstr>宋体</vt:lpstr>
      <vt:lpstr>Wingdings</vt:lpstr>
      <vt:lpstr>等线</vt:lpstr>
      <vt:lpstr>Times New Roman</vt:lpstr>
      <vt:lpstr>Arial Black</vt:lpstr>
      <vt:lpstr>微软雅黑</vt:lpstr>
      <vt:lpstr>Arial Unicode MS</vt:lpstr>
      <vt:lpstr>Calibri</vt:lpstr>
      <vt:lpstr>Radial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wangc007</dc:creator>
  <cp:lastModifiedBy>阿廖</cp:lastModifiedBy>
  <cp:revision>56</cp:revision>
  <dcterms:created xsi:type="dcterms:W3CDTF">2025-03-12T08:36:01Z</dcterms:created>
  <dcterms:modified xsi:type="dcterms:W3CDTF">2025-03-12T08:36:14Z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01A554B61E3549BC81897FB4A8D41444_13</vt:lpwstr>
  </property>
  <property fmtid="{D5CDD505-2E9C-101B-9397-08002B2CF9AE}" pid="4" name="KSOProductBuildVer">
    <vt:lpwstr>2052-12.1.0.20305</vt:lpwstr>
  </property>
</Properties>
</file>